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256" r:id="rId2"/>
    <p:sldId id="379" r:id="rId3"/>
    <p:sldId id="386" r:id="rId4"/>
    <p:sldId id="387" r:id="rId5"/>
    <p:sldId id="382" r:id="rId6"/>
    <p:sldId id="383" r:id="rId7"/>
    <p:sldId id="388"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384" r:id="rId21"/>
    <p:sldId id="385" r:id="rId22"/>
    <p:sldId id="355"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7AB"/>
    <a:srgbClr val="FFFFFF"/>
    <a:srgbClr val="00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914" autoAdjust="0"/>
  </p:normalViewPr>
  <p:slideViewPr>
    <p:cSldViewPr snapToGrid="0">
      <p:cViewPr>
        <p:scale>
          <a:sx n="75" d="100"/>
          <a:sy n="75" d="100"/>
        </p:scale>
        <p:origin x="754"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918"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B4A67A-BADB-4B00-A457-681EE56AC50D}" type="datetimeFigureOut">
              <a:rPr kumimoji="1" lang="ja-JP" altLang="en-US" smtClean="0"/>
              <a:t>2023/6/29</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362901-53EF-435D-B78D-4B6F334A5CA3}" type="slidenum">
              <a:rPr kumimoji="1" lang="ja-JP" altLang="en-US" smtClean="0"/>
              <a:t>‹#›</a:t>
            </a:fld>
            <a:endParaRPr kumimoji="1" lang="ja-JP" altLang="en-US"/>
          </a:p>
        </p:txBody>
      </p:sp>
    </p:spTree>
    <p:extLst>
      <p:ext uri="{BB962C8B-B14F-4D97-AF65-F5344CB8AC3E}">
        <p14:creationId xmlns:p14="http://schemas.microsoft.com/office/powerpoint/2010/main" val="28451209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668381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4400" b="1" dirty="0" smtClean="0">
                <a:solidFill>
                  <a:srgbClr val="FF0000"/>
                </a:solidFill>
              </a:rPr>
              <a:t>録画</a:t>
            </a:r>
            <a:endParaRPr kumimoji="1" lang="en-US" altLang="ja-JP" sz="4400" b="1" dirty="0" smtClean="0">
              <a:solidFill>
                <a:srgbClr val="FF0000"/>
              </a:solidFill>
            </a:endParaRPr>
          </a:p>
          <a:p>
            <a:r>
              <a:rPr kumimoji="1" lang="ja-JP" altLang="en-US" b="1" dirty="0" smtClean="0"/>
              <a:t>低域限定の計算であることをことわる</a:t>
            </a:r>
            <a:endParaRPr kumimoji="1" lang="en-US" altLang="ja-JP" b="1" dirty="0" smtClean="0"/>
          </a:p>
          <a:p>
            <a:endParaRPr kumimoji="1" lang="en-US" altLang="ja-JP" dirty="0" smtClean="0"/>
          </a:p>
          <a:p>
            <a:endParaRPr kumimoji="1" lang="en-US" altLang="ja-JP" dirty="0" smtClean="0"/>
          </a:p>
        </p:txBody>
      </p:sp>
    </p:spTree>
    <p:extLst>
      <p:ext uri="{BB962C8B-B14F-4D97-AF65-F5344CB8AC3E}">
        <p14:creationId xmlns:p14="http://schemas.microsoft.com/office/powerpoint/2010/main" val="3020799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753549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5558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98488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217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77428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279008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207085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4019638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4172540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18601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92952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598408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600951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96896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74643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98789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30069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86340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60962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92830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1807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278170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7678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78122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98590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2942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79877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80859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041529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0599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884417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20950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625356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0229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90435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5624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68178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147207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810642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302914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26395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270000" y="1638300"/>
            <a:ext cx="10464800" cy="33020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13" name="01"/>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572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ここに引用を入力してください。”"/>
          <p:cNvSpPr txBox="1">
            <a:spLocks noGrp="1"/>
          </p:cNvSpPr>
          <p:nvPr>
            <p:ph type="body" sz="quarter" idx="22"/>
          </p:nvPr>
        </p:nvSpPr>
        <p:spPr>
          <a:xfrm>
            <a:off x="1270000" y="4267200"/>
            <a:ext cx="10464800" cy="609600"/>
          </a:xfrm>
          <a:prstGeom prst="rect">
            <a:avLst/>
          </a:prstGeom>
        </p:spPr>
        <p:txBody>
          <a:bodyPr>
            <a:spAutoFit/>
          </a:bodyPr>
          <a:lstStyle>
            <a:lvl1pPr marL="0" indent="0" algn="ctr">
              <a:spcBef>
                <a:spcPts val="0"/>
              </a:spcBef>
              <a:buSzTx/>
              <a:buNone/>
              <a:defRPr sz="3400"/>
            </a:lvl1pPr>
          </a:lstStyle>
          <a:p>
            <a:r>
              <a:t>“ここに引用を入力してください。”</a:t>
            </a:r>
          </a:p>
        </p:txBody>
      </p:sp>
      <p:sp>
        <p:nvSpPr>
          <p:cNvPr id="95"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Image"/>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103"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amp; サブタイトル コピー 1">
    <p:spTree>
      <p:nvGrpSpPr>
        <p:cNvPr id="1" name=""/>
        <p:cNvGrpSpPr/>
        <p:nvPr/>
      </p:nvGrpSpPr>
      <p:grpSpPr>
        <a:xfrm>
          <a:off x="0" y="0"/>
          <a:ext cx="0" cy="0"/>
          <a:chOff x="0" y="0"/>
          <a:chExt cx="0" cy="0"/>
        </a:xfrm>
      </p:grpSpPr>
      <p:pic>
        <p:nvPicPr>
          <p:cNvPr id="117" name="Image" descr="Image"/>
          <p:cNvPicPr>
            <a:picLocks noChangeAspect="1"/>
          </p:cNvPicPr>
          <p:nvPr/>
        </p:nvPicPr>
        <p:blipFill>
          <a:blip r:embed="rId2">
            <a:extLst/>
          </a:blip>
          <a:stretch>
            <a:fillRect/>
          </a:stretch>
        </p:blipFill>
        <p:spPr>
          <a:xfrm>
            <a:off x="10819156" y="145988"/>
            <a:ext cx="1993062" cy="280961"/>
          </a:xfrm>
          <a:prstGeom prst="rect">
            <a:avLst/>
          </a:prstGeom>
          <a:ln w="12700">
            <a:miter lim="400000"/>
          </a:ln>
        </p:spPr>
      </p:pic>
      <p:sp>
        <p:nvSpPr>
          <p:cNvPr id="118" name="Line"/>
          <p:cNvSpPr/>
          <p:nvPr/>
        </p:nvSpPr>
        <p:spPr>
          <a:xfrm>
            <a:off x="152032" y="553919"/>
            <a:ext cx="12700736" cy="3"/>
          </a:xfrm>
          <a:prstGeom prst="line">
            <a:avLst/>
          </a:prstGeom>
          <a:ln w="635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9" name="Line"/>
          <p:cNvSpPr/>
          <p:nvPr/>
        </p:nvSpPr>
        <p:spPr>
          <a:xfrm>
            <a:off x="152031" y="9359821"/>
            <a:ext cx="12700738" cy="3"/>
          </a:xfrm>
          <a:prstGeom prst="line">
            <a:avLst/>
          </a:prstGeom>
          <a:ln w="635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0" name="Information contained in this document is PRIVILEGED and CONFIDENTIAL"/>
          <p:cNvSpPr txBox="1"/>
          <p:nvPr/>
        </p:nvSpPr>
        <p:spPr>
          <a:xfrm>
            <a:off x="6468640" y="9322127"/>
            <a:ext cx="6497486" cy="376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r" defTabSz="685800">
              <a:defRPr sz="1400">
                <a:latin typeface="Helvetica Neue Light"/>
                <a:ea typeface="Helvetica Neue Light"/>
                <a:cs typeface="Helvetica Neue Light"/>
                <a:sym typeface="Helvetica Neue Light"/>
              </a:defRPr>
            </a:lvl1pPr>
          </a:lstStyle>
          <a:p>
            <a:r>
              <a:t>Information contained in this document is PRIVILEGED and CONFIDENTIAL</a:t>
            </a:r>
          </a:p>
        </p:txBody>
      </p:sp>
      <p:sp>
        <p:nvSpPr>
          <p:cNvPr id="121" name="01"/>
          <p:cNvSpPr txBox="1">
            <a:spLocks noGrp="1"/>
          </p:cNvSpPr>
          <p:nvPr>
            <p:ph type="sldNum" sz="quarter" idx="2"/>
          </p:nvPr>
        </p:nvSpPr>
        <p:spPr>
          <a:xfrm>
            <a:off x="232952" y="9348048"/>
            <a:ext cx="340259" cy="3243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タイトル &amp; サブタイトル コピー">
    <p:spTree>
      <p:nvGrpSpPr>
        <p:cNvPr id="1" name=""/>
        <p:cNvGrpSpPr/>
        <p:nvPr/>
      </p:nvGrpSpPr>
      <p:grpSpPr>
        <a:xfrm>
          <a:off x="0" y="0"/>
          <a:ext cx="0" cy="0"/>
          <a:chOff x="0" y="0"/>
          <a:chExt cx="0" cy="0"/>
        </a:xfrm>
      </p:grpSpPr>
      <p:sp>
        <p:nvSpPr>
          <p:cNvPr id="128" name="Line"/>
          <p:cNvSpPr/>
          <p:nvPr/>
        </p:nvSpPr>
        <p:spPr>
          <a:xfrm>
            <a:off x="152032" y="553919"/>
            <a:ext cx="12700736" cy="3"/>
          </a:xfrm>
          <a:prstGeom prst="line">
            <a:avLst/>
          </a:prstGeom>
          <a:ln w="635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 name="Line"/>
          <p:cNvSpPr/>
          <p:nvPr/>
        </p:nvSpPr>
        <p:spPr>
          <a:xfrm>
            <a:off x="152031" y="9359821"/>
            <a:ext cx="12700738" cy="3"/>
          </a:xfrm>
          <a:prstGeom prst="line">
            <a:avLst/>
          </a:prstGeom>
          <a:ln w="6350">
            <a:solidFill>
              <a:srgbClr val="000000"/>
            </a:solidFill>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0" name="Information contained in this document is PRIVILEGED and CONFIDENTIAL"/>
          <p:cNvSpPr txBox="1"/>
          <p:nvPr/>
        </p:nvSpPr>
        <p:spPr>
          <a:xfrm>
            <a:off x="6468640" y="9322127"/>
            <a:ext cx="6497486" cy="376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r" defTabSz="685800">
              <a:defRPr sz="1400">
                <a:latin typeface="Helvetica Neue Light"/>
                <a:ea typeface="Helvetica Neue Light"/>
                <a:cs typeface="Helvetica Neue Light"/>
                <a:sym typeface="Helvetica Neue Light"/>
              </a:defRPr>
            </a:lvl1pPr>
          </a:lstStyle>
          <a:p>
            <a:r>
              <a:t>Information contained in this document is PRIVILEGED and CONFIDENTIAL</a:t>
            </a:r>
          </a:p>
        </p:txBody>
      </p:sp>
      <p:pic>
        <p:nvPicPr>
          <p:cNvPr id="131" name="Image" descr="Image"/>
          <p:cNvPicPr>
            <a:picLocks noChangeAspect="1"/>
          </p:cNvPicPr>
          <p:nvPr/>
        </p:nvPicPr>
        <p:blipFill>
          <a:blip r:embed="rId2">
            <a:extLst/>
          </a:blip>
          <a:stretch>
            <a:fillRect/>
          </a:stretch>
        </p:blipFill>
        <p:spPr>
          <a:xfrm>
            <a:off x="5358834" y="8392452"/>
            <a:ext cx="2287132" cy="322415"/>
          </a:xfrm>
          <a:prstGeom prst="rect">
            <a:avLst/>
          </a:prstGeom>
          <a:ln w="12700">
            <a:miter lim="400000"/>
          </a:ln>
        </p:spPr>
      </p:pic>
      <p:sp>
        <p:nvSpPr>
          <p:cNvPr id="132" name="01"/>
          <p:cNvSpPr txBox="1">
            <a:spLocks noGrp="1"/>
          </p:cNvSpPr>
          <p:nvPr>
            <p:ph type="sldNum" sz="quarter" idx="2"/>
          </p:nvPr>
        </p:nvSpPr>
        <p:spPr>
          <a:xfrm>
            <a:off x="232952" y="9348048"/>
            <a:ext cx="340259" cy="324307"/>
          </a:xfrm>
          <a:prstGeom prst="rect">
            <a:avLst/>
          </a:prstGeom>
        </p:spPr>
        <p:txBody>
          <a:bodyPr/>
          <a:lstStyle/>
          <a:p>
            <a:fld id="{86CB4B4D-7CA3-9044-876B-883B54F8677D}" type="slidenum">
              <a:t>‹#›</a:t>
            </a:fld>
            <a:endParaRPr/>
          </a:p>
        </p:txBody>
      </p:sp>
      <p:sp>
        <p:nvSpPr>
          <p:cNvPr id="133" name="タイトルテキスト"/>
          <p:cNvSpPr txBox="1">
            <a:spLocks noGrp="1"/>
          </p:cNvSpPr>
          <p:nvPr>
            <p:ph type="title"/>
          </p:nvPr>
        </p:nvSpPr>
        <p:spPr>
          <a:xfrm>
            <a:off x="3565145" y="4571234"/>
            <a:ext cx="5874510" cy="771274"/>
          </a:xfrm>
          <a:prstGeom prst="rect">
            <a:avLst/>
          </a:prstGeom>
        </p:spPr>
        <p:txBody>
          <a:bodyPr/>
          <a:lstStyle>
            <a:lvl1pPr>
              <a:defRPr sz="4000">
                <a:latin typeface="Gill Sans"/>
                <a:ea typeface="Gill Sans"/>
                <a:cs typeface="Gill Sans"/>
                <a:sym typeface="Gill Sans"/>
              </a:defRPr>
            </a:lvl1pPr>
          </a:lstStyle>
          <a:p>
            <a:r>
              <a:t>タイトルテキスト</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Image"/>
          <p:cNvSpPr>
            <a:spLocks noGrp="1"/>
          </p:cNvSpPr>
          <p:nvPr>
            <p:ph type="pic" idx="21"/>
          </p:nvPr>
        </p:nvSpPr>
        <p:spPr>
          <a:xfrm>
            <a:off x="1622088" y="289099"/>
            <a:ext cx="9753603" cy="6505789"/>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1270000" y="6718300"/>
            <a:ext cx="10464800" cy="14224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23"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270000" y="3225800"/>
            <a:ext cx="10464800" cy="3302000"/>
          </a:xfrm>
          <a:prstGeom prst="rect">
            <a:avLst/>
          </a:prstGeom>
        </p:spPr>
        <p:txBody>
          <a:bodyPr/>
          <a:lstStyle/>
          <a:p>
            <a:r>
              <a:t>タイトルテキスト</a:t>
            </a:r>
          </a:p>
        </p:txBody>
      </p:sp>
      <p:sp>
        <p:nvSpPr>
          <p:cNvPr id="31"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Image"/>
          <p:cNvSpPr>
            <a:spLocks noGrp="1"/>
          </p:cNvSpPr>
          <p:nvPr>
            <p:ph type="pic" idx="21"/>
          </p:nvPr>
        </p:nvSpPr>
        <p:spPr>
          <a:xfrm>
            <a:off x="2263775" y="613833"/>
            <a:ext cx="12401550" cy="8267701"/>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952500" y="635000"/>
            <a:ext cx="5334000" cy="3987800"/>
          </a:xfrm>
          <a:prstGeom prst="rect">
            <a:avLst/>
          </a:prstGeom>
        </p:spPr>
        <p:txBody>
          <a:bodyPr anchor="b"/>
          <a:lstStyle>
            <a:lvl1pPr>
              <a:defRPr sz="6000"/>
            </a:lvl1pPr>
          </a:lstStyle>
          <a:p>
            <a:r>
              <a:t>タイトルテキスト</a:t>
            </a:r>
          </a:p>
        </p:txBody>
      </p:sp>
      <p:sp>
        <p:nvSpPr>
          <p:cNvPr id="40" name="本文レベル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41"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58"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Image"/>
          <p:cNvSpPr>
            <a:spLocks noGrp="1"/>
          </p:cNvSpPr>
          <p:nvPr>
            <p:ph type="pic" idx="21"/>
          </p:nvPr>
        </p:nvSpPr>
        <p:spPr>
          <a:xfrm>
            <a:off x="4086225" y="2586566"/>
            <a:ext cx="9429750" cy="6286501"/>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本文レベル1</a:t>
            </a:r>
          </a:p>
          <a:p>
            <a:pPr lvl="1"/>
            <a:r>
              <a:t>本文レベル2</a:t>
            </a:r>
          </a:p>
          <a:p>
            <a:pPr lvl="2"/>
            <a:r>
              <a:t>本文レベル3</a:t>
            </a:r>
          </a:p>
          <a:p>
            <a:pPr lvl="3"/>
            <a:r>
              <a:t>本文レベル4</a:t>
            </a:r>
          </a:p>
          <a:p>
            <a:pPr lvl="4"/>
            <a:r>
              <a:t>本文レベル5</a:t>
            </a:r>
          </a:p>
        </p:txBody>
      </p:sp>
      <p:sp>
        <p:nvSpPr>
          <p:cNvPr id="68" name="01"/>
          <p:cNvSpPr txBox="1">
            <a:spLocks noGrp="1"/>
          </p:cNvSpPr>
          <p:nvPr>
            <p:ph type="sldNum" sz="quarter" idx="2"/>
          </p:nvPr>
        </p:nvSpPr>
        <p:spPr>
          <a:xfrm>
            <a:off x="6308360" y="9296400"/>
            <a:ext cx="381306" cy="304800"/>
          </a:xfrm>
          <a:prstGeom prst="rect">
            <a:avLst/>
          </a:prstGeom>
        </p:spPr>
        <p:txBody>
          <a:bodyPr/>
          <a:lstStyle>
            <a:lvl1pPr>
              <a:defRPr>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952500" y="1270000"/>
            <a:ext cx="11099800" cy="7213600"/>
          </a:xfrm>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76"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374900" y="889000"/>
            <a:ext cx="11982450" cy="7988300"/>
          </a:xfrm>
          <a:prstGeom prst="rect">
            <a:avLst/>
          </a:prstGeom>
        </p:spPr>
        <p:txBody>
          <a:bodyPr lIns="91439" tIns="45719" rIns="91439" bIns="45719" anchor="t">
            <a:noAutofit/>
          </a:bodyPr>
          <a:lstStyle/>
          <a:p>
            <a:endParaRPr/>
          </a:p>
        </p:txBody>
      </p:sp>
      <p:sp>
        <p:nvSpPr>
          <p:cNvPr id="86"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01"/>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mn-lt"/>
          <a:ea typeface="+mn-ea"/>
          <a:cs typeface="+mn-cs"/>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upyterlab/jupyterlab"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01"/>
          <p:cNvSpPr txBox="1">
            <a:spLocks noGrp="1"/>
          </p:cNvSpPr>
          <p:nvPr>
            <p:ph type="sldNum" sz="quarter" idx="2"/>
          </p:nvPr>
        </p:nvSpPr>
        <p:spPr>
          <a:xfrm>
            <a:off x="289442" y="9348048"/>
            <a:ext cx="227280"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43" name="機械等価回路と音響等価回路…"/>
          <p:cNvSpPr txBox="1">
            <a:spLocks noGrp="1"/>
          </p:cNvSpPr>
          <p:nvPr>
            <p:ph type="title"/>
          </p:nvPr>
        </p:nvSpPr>
        <p:spPr>
          <a:xfrm>
            <a:off x="2783347" y="4290076"/>
            <a:ext cx="7438106" cy="3167011"/>
          </a:xfrm>
          <a:prstGeom prst="rect">
            <a:avLst/>
          </a:prstGeom>
        </p:spPr>
        <p:txBody>
          <a:bodyPr>
            <a:normAutofit/>
          </a:bodyPr>
          <a:lstStyle/>
          <a:p>
            <a:pPr>
              <a:defRPr sz="3500">
                <a:latin typeface="Gill Sans Light"/>
                <a:ea typeface="Gill Sans Light"/>
                <a:cs typeface="Gill Sans Light"/>
                <a:sym typeface="Gill Sans Light"/>
              </a:defRPr>
            </a:pPr>
            <a:r>
              <a:rPr lang="en-US" dirty="0" smtClean="0">
                <a:latin typeface="ＭＳ Ｐゴシック" panose="020B0600070205080204" pitchFamily="50" charset="-128"/>
                <a:ea typeface="ＭＳ Ｐゴシック" panose="020B0600070205080204" pitchFamily="50" charset="-128"/>
              </a:rPr>
              <a:t>SPICE</a:t>
            </a:r>
            <a:r>
              <a:rPr lang="ja-JP" altLang="en-US" dirty="0" smtClean="0">
                <a:latin typeface="ＭＳ Ｐゴシック" panose="020B0600070205080204" pitchFamily="50" charset="-128"/>
                <a:ea typeface="ＭＳ Ｐゴシック" panose="020B0600070205080204" pitchFamily="50" charset="-128"/>
              </a:rPr>
              <a:t>を用いた</a:t>
            </a:r>
            <a:r>
              <a:rPr lang="en-US" altLang="ja-JP" dirty="0" smtClean="0">
                <a:latin typeface="ＭＳ Ｐゴシック" panose="020B0600070205080204" pitchFamily="50" charset="-128"/>
                <a:ea typeface="ＭＳ Ｐゴシック" panose="020B0600070205080204" pitchFamily="50" charset="-128"/>
              </a:rPr>
              <a:t/>
            </a:r>
            <a:br>
              <a:rPr lang="en-US" altLang="ja-JP" dirty="0" smtClean="0">
                <a:latin typeface="ＭＳ Ｐゴシック" panose="020B0600070205080204" pitchFamily="50" charset="-128"/>
                <a:ea typeface="ＭＳ Ｐゴシック" panose="020B0600070205080204" pitchFamily="50" charset="-128"/>
              </a:rPr>
            </a:br>
            <a:r>
              <a:rPr lang="ja-JP" altLang="en-US" dirty="0" smtClean="0">
                <a:latin typeface="ＭＳ Ｐゴシック" panose="020B0600070205080204" pitchFamily="50" charset="-128"/>
                <a:ea typeface="ＭＳ Ｐゴシック" panose="020B0600070205080204" pitchFamily="50" charset="-128"/>
              </a:rPr>
              <a:t>音響シミュレーション</a:t>
            </a:r>
            <a:endParaRPr dirty="0">
              <a:latin typeface="ＭＳ Ｐゴシック" panose="020B0600070205080204" pitchFamily="50" charset="-128"/>
              <a:ea typeface="ＭＳ Ｐゴシック" panose="020B0600070205080204" pitchFamily="50" charset="-128"/>
            </a:endParaRPr>
          </a:p>
          <a:p>
            <a:pPr>
              <a:defRPr sz="2200">
                <a:latin typeface="Gill Sans Light"/>
                <a:ea typeface="Gill Sans Light"/>
                <a:cs typeface="Gill Sans Light"/>
                <a:sym typeface="Gill Sans Light"/>
              </a:defRPr>
            </a:pPr>
            <a:endParaRPr dirty="0">
              <a:latin typeface="ＭＳ Ｐゴシック" panose="020B0600070205080204" pitchFamily="50" charset="-128"/>
              <a:ea typeface="ＭＳ Ｐゴシック" panose="020B0600070205080204" pitchFamily="50" charset="-128"/>
            </a:endParaRPr>
          </a:p>
          <a:p>
            <a:pPr>
              <a:defRPr sz="2200">
                <a:latin typeface="Gill Sans Light"/>
                <a:ea typeface="Gill Sans Light"/>
                <a:cs typeface="Gill Sans Light"/>
                <a:sym typeface="Gill Sans Light"/>
              </a:defRPr>
            </a:pPr>
            <a:endParaRPr dirty="0">
              <a:latin typeface="ＭＳ Ｐゴシック" panose="020B0600070205080204" pitchFamily="50" charset="-128"/>
              <a:ea typeface="ＭＳ Ｐゴシック" panose="020B0600070205080204" pitchFamily="50" charset="-128"/>
            </a:endParaRPr>
          </a:p>
          <a:p>
            <a:pPr>
              <a:defRPr sz="2200">
                <a:latin typeface="Gill Sans Light"/>
                <a:ea typeface="Gill Sans Light"/>
                <a:cs typeface="Gill Sans Light"/>
                <a:sym typeface="Gill Sans Light"/>
              </a:defRPr>
            </a:pPr>
            <a:endParaRPr dirty="0">
              <a:latin typeface="ＭＳ Ｐゴシック" panose="020B0600070205080204" pitchFamily="50" charset="-128"/>
              <a:ea typeface="ＭＳ Ｐゴシック" panose="020B0600070205080204" pitchFamily="50" charset="-128"/>
            </a:endParaRPr>
          </a:p>
          <a:p>
            <a:pPr>
              <a:defRPr sz="2200">
                <a:latin typeface="Gill Sans Light"/>
                <a:ea typeface="Gill Sans Light"/>
                <a:cs typeface="Gill Sans Light"/>
                <a:sym typeface="Gill Sans Light"/>
              </a:defRPr>
            </a:pPr>
            <a:r>
              <a:rPr dirty="0" err="1">
                <a:latin typeface="ＭＳ Ｐゴシック" panose="020B0600070205080204" pitchFamily="50" charset="-128"/>
                <a:ea typeface="ＭＳ Ｐゴシック" panose="020B0600070205080204" pitchFamily="50" charset="-128"/>
              </a:rPr>
              <a:t>技術本部</a:t>
            </a:r>
            <a:r>
              <a:rPr dirty="0">
                <a:latin typeface="ＭＳ Ｐゴシック" panose="020B0600070205080204" pitchFamily="50" charset="-128"/>
                <a:ea typeface="ＭＳ Ｐゴシック" panose="020B0600070205080204" pitchFamily="50" charset="-128"/>
              </a:rPr>
              <a:t> </a:t>
            </a:r>
            <a:r>
              <a:rPr lang="en-US" dirty="0" err="1" smtClean="0">
                <a:latin typeface="ＭＳ Ｐゴシック" panose="020B0600070205080204" pitchFamily="50" charset="-128"/>
                <a:ea typeface="ＭＳ Ｐゴシック" panose="020B0600070205080204" pitchFamily="50" charset="-128"/>
              </a:rPr>
              <a:t>FM</a:t>
            </a:r>
            <a:r>
              <a:rPr dirty="0" err="1" smtClean="0">
                <a:latin typeface="ＭＳ Ｐゴシック" panose="020B0600070205080204" pitchFamily="50" charset="-128"/>
                <a:ea typeface="ＭＳ Ｐゴシック" panose="020B0600070205080204" pitchFamily="50" charset="-128"/>
              </a:rPr>
              <a:t>技術部</a:t>
            </a:r>
            <a:r>
              <a:rPr dirty="0" smtClean="0">
                <a:latin typeface="ＭＳ Ｐゴシック" panose="020B0600070205080204" pitchFamily="50" charset="-128"/>
                <a:ea typeface="ＭＳ Ｐゴシック" panose="020B0600070205080204" pitchFamily="50" charset="-128"/>
              </a:rPr>
              <a:t> </a:t>
            </a:r>
            <a:r>
              <a:rPr lang="en-US" dirty="0" smtClean="0">
                <a:latin typeface="ＭＳ Ｐゴシック" panose="020B0600070205080204" pitchFamily="50" charset="-128"/>
                <a:ea typeface="ＭＳ Ｐゴシック" panose="020B0600070205080204" pitchFamily="50" charset="-128"/>
              </a:rPr>
              <a:t>FM</a:t>
            </a:r>
            <a:r>
              <a:rPr lang="ja-JP" altLang="en-US" dirty="0" smtClean="0">
                <a:latin typeface="ＭＳ Ｐゴシック" panose="020B0600070205080204" pitchFamily="50" charset="-128"/>
                <a:ea typeface="ＭＳ Ｐゴシック" panose="020B0600070205080204" pitchFamily="50" charset="-128"/>
              </a:rPr>
              <a:t>開発</a:t>
            </a:r>
            <a:r>
              <a:rPr dirty="0" smtClean="0">
                <a:latin typeface="ＭＳ Ｐゴシック" panose="020B0600070205080204" pitchFamily="50" charset="-128"/>
                <a:ea typeface="ＭＳ Ｐゴシック" panose="020B0600070205080204" pitchFamily="50" charset="-128"/>
              </a:rPr>
              <a:t>課</a:t>
            </a:r>
            <a:endParaRPr dirty="0">
              <a:latin typeface="ＭＳ Ｐゴシック" panose="020B0600070205080204" pitchFamily="50" charset="-128"/>
              <a:ea typeface="ＭＳ Ｐゴシック" panose="020B0600070205080204" pitchFamily="50" charset="-128"/>
            </a:endParaRPr>
          </a:p>
          <a:p>
            <a:pPr>
              <a:defRPr sz="2200">
                <a:latin typeface="Gill Sans Light"/>
                <a:ea typeface="Gill Sans Light"/>
                <a:cs typeface="Gill Sans Light"/>
                <a:sym typeface="Gill Sans Light"/>
              </a:defRPr>
            </a:pPr>
            <a:r>
              <a:rPr dirty="0" err="1">
                <a:latin typeface="ＭＳ Ｐゴシック" panose="020B0600070205080204" pitchFamily="50" charset="-128"/>
                <a:ea typeface="ＭＳ Ｐゴシック" panose="020B0600070205080204" pitchFamily="50" charset="-128"/>
              </a:rPr>
              <a:t>八巻紳太郎</a:t>
            </a:r>
            <a:r>
              <a:rPr dirty="0">
                <a:latin typeface="ＭＳ Ｐゴシック" panose="020B0600070205080204" pitchFamily="50" charset="-128"/>
                <a:ea typeface="ＭＳ Ｐゴシック" panose="020B0600070205080204" pitchFamily="50" charset="-128"/>
              </a:rPr>
              <a:t>(FYST)</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5812489"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Demo02</a:t>
            </a:r>
            <a:r>
              <a:rPr lang="ja-JP" altLang="en-US" dirty="0">
                <a:latin typeface="ＭＳ Ｐゴシック" panose="020B0600070205080204" pitchFamily="50" charset="-128"/>
                <a:ea typeface="ＭＳ Ｐゴシック" panose="020B0600070205080204" pitchFamily="50" charset="-128"/>
              </a:rPr>
              <a:t>　電気回路と機械回路の連成</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6370975"/>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a:p>
          <a:p>
            <a:pPr algn="l"/>
            <a:r>
              <a:rPr lang="ja-JP" altLang="en-US" sz="1200" dirty="0" smtClean="0"/>
              <a:t>続いて電気回路と機械回路の連成を行います。</a:t>
            </a:r>
            <a:endParaRPr lang="en-US" altLang="ja-JP" sz="1200" dirty="0" smtClean="0"/>
          </a:p>
          <a:p>
            <a:pPr algn="l"/>
            <a:endParaRPr lang="en-US" altLang="ja-JP" sz="1200" dirty="0"/>
          </a:p>
          <a:p>
            <a:pPr algn="l"/>
            <a:r>
              <a:rPr lang="ja-JP" altLang="en-US" sz="1200" dirty="0" smtClean="0"/>
              <a:t>磁気回路内にあるコイルを流れる電流は</a:t>
            </a:r>
            <a:r>
              <a:rPr lang="en-US" altLang="ja-JP" sz="1200" dirty="0" smtClean="0"/>
              <a:t>F=IBL</a:t>
            </a:r>
            <a:r>
              <a:rPr lang="ja-JP" altLang="en-US" sz="1200" dirty="0" smtClean="0"/>
              <a:t>なるローレンツ力を受けます。</a:t>
            </a:r>
            <a:endParaRPr lang="en-US" altLang="ja-JP" sz="1200" dirty="0" smtClean="0"/>
          </a:p>
          <a:p>
            <a:pPr algn="l"/>
            <a:endParaRPr lang="en-US" altLang="ja-JP" sz="1200" dirty="0"/>
          </a:p>
          <a:p>
            <a:pPr algn="l"/>
            <a:r>
              <a:rPr lang="ja-JP" altLang="en-US" sz="1200" dirty="0" smtClean="0"/>
              <a:t>これをもってつなぎ合わせます。</a:t>
            </a:r>
            <a:endParaRPr lang="en-US" altLang="ja-JP" sz="1200" dirty="0" smtClean="0"/>
          </a:p>
          <a:p>
            <a:pPr algn="l"/>
            <a:endParaRPr lang="en-US" altLang="ja-JP" sz="1200" dirty="0"/>
          </a:p>
          <a:p>
            <a:pPr algn="l"/>
            <a:r>
              <a:rPr lang="ja-JP" altLang="en-US" sz="1200" dirty="0" smtClean="0"/>
              <a:t>仮の電源であったラベルを削除します。</a:t>
            </a:r>
            <a:endParaRPr lang="en-US" altLang="ja-JP" sz="1200" dirty="0" smtClean="0"/>
          </a:p>
          <a:p>
            <a:pPr algn="l"/>
            <a:endParaRPr lang="en-US" altLang="ja-JP" sz="1200" dirty="0"/>
          </a:p>
          <a:p>
            <a:pPr algn="l"/>
            <a:r>
              <a:rPr lang="ja-JP" altLang="en-US" sz="1200" dirty="0" smtClean="0"/>
              <a:t>ちょっと配置をいじります</a:t>
            </a:r>
            <a:r>
              <a:rPr lang="en-US" altLang="ja-JP" sz="1200" dirty="0" smtClean="0"/>
              <a:t>(f8</a:t>
            </a:r>
            <a:r>
              <a:rPr lang="ja-JP" altLang="en-US" sz="1200" dirty="0" smtClean="0"/>
              <a:t>で接続維持したままの移動ができます。</a:t>
            </a:r>
            <a:r>
              <a:rPr lang="en-US" altLang="ja-JP" sz="1200" dirty="0" smtClean="0"/>
              <a:t>)</a:t>
            </a:r>
          </a:p>
          <a:p>
            <a:pPr algn="l"/>
            <a:endParaRPr lang="en-US" altLang="ja-JP" sz="1200" dirty="0"/>
          </a:p>
          <a:p>
            <a:pPr algn="l"/>
            <a:r>
              <a:rPr lang="ja-JP" altLang="en-US" sz="1200" dirty="0" smtClean="0"/>
              <a:t>電気回路に流れる電流に力係数をかけて機械回路に力、すなわち電圧として流す必要があります。</a:t>
            </a:r>
            <a:endParaRPr lang="en-US" altLang="ja-JP" sz="1200" dirty="0" smtClean="0"/>
          </a:p>
          <a:p>
            <a:pPr algn="l"/>
            <a:r>
              <a:rPr lang="en-US" altLang="ja-JP" sz="1200" dirty="0" err="1" smtClean="0"/>
              <a:t>Ltspice</a:t>
            </a:r>
            <a:r>
              <a:rPr lang="ja-JP" altLang="en-US" sz="1200" dirty="0" smtClean="0"/>
              <a:t>では、ある電流に比例した電圧を発生させる電流制御電圧源という素子があります。これを利用します。</a:t>
            </a:r>
            <a:endParaRPr lang="en-US" altLang="ja-JP" sz="1200" dirty="0" smtClean="0"/>
          </a:p>
          <a:p>
            <a:pPr algn="l"/>
            <a:endParaRPr lang="en-US" altLang="ja-JP" sz="1200" dirty="0"/>
          </a:p>
          <a:p>
            <a:pPr algn="l"/>
            <a:r>
              <a:rPr lang="en-US" altLang="ja-JP" sz="1200" dirty="0" smtClean="0"/>
              <a:t>H</a:t>
            </a:r>
            <a:r>
              <a:rPr lang="ja-JP" altLang="en-US" sz="1200" dirty="0" smtClean="0"/>
              <a:t>で検索すると見つかると思います。</a:t>
            </a:r>
            <a:endParaRPr lang="en-US" altLang="ja-JP" sz="1200" dirty="0" smtClean="0"/>
          </a:p>
          <a:p>
            <a:pPr algn="l"/>
            <a:endParaRPr lang="en-US" altLang="ja-JP" sz="1200" dirty="0"/>
          </a:p>
          <a:p>
            <a:pPr algn="l"/>
            <a:r>
              <a:rPr lang="ja-JP" altLang="en-US" sz="1200" dirty="0" smtClean="0"/>
              <a:t>この素子には、電流を参照する素子と係数を指定します。</a:t>
            </a:r>
            <a:endParaRPr lang="en-US" altLang="ja-JP" sz="1200" dirty="0" smtClean="0"/>
          </a:p>
          <a:p>
            <a:pPr algn="l"/>
            <a:endParaRPr lang="en-US" altLang="ja-JP" sz="1200" dirty="0"/>
          </a:p>
          <a:p>
            <a:pPr algn="l"/>
            <a:r>
              <a:rPr lang="ja-JP" altLang="en-US" sz="1200" dirty="0" smtClean="0"/>
              <a:t>電気回路のインダクタをでん</a:t>
            </a:r>
            <a:r>
              <a:rPr lang="ja-JP" altLang="en-US" sz="1200" dirty="0" err="1" smtClean="0"/>
              <a:t>りゅの</a:t>
            </a:r>
            <a:r>
              <a:rPr lang="ja-JP" altLang="en-US" sz="1200" dirty="0" smtClean="0"/>
              <a:t>参照とします。</a:t>
            </a:r>
            <a:endParaRPr lang="en-US" altLang="ja-JP" sz="1200" dirty="0" smtClean="0"/>
          </a:p>
          <a:p>
            <a:pPr algn="l"/>
            <a:endParaRPr lang="en-US" altLang="ja-JP" sz="1200" dirty="0"/>
          </a:p>
          <a:p>
            <a:pPr algn="l"/>
            <a:r>
              <a:rPr lang="ja-JP" altLang="en-US" sz="1200" dirty="0" smtClean="0"/>
              <a:t>係数は力係数すなわち</a:t>
            </a:r>
            <a:r>
              <a:rPr lang="ja-JP" altLang="en-US" sz="1200" dirty="0" err="1" smtClean="0"/>
              <a:t>び</a:t>
            </a:r>
            <a:r>
              <a:rPr lang="ja-JP" altLang="en-US" sz="1200" dirty="0" smtClean="0"/>
              <a:t>ーえる</a:t>
            </a:r>
            <a:r>
              <a:rPr lang="ja-JP" altLang="en-US" sz="1200" dirty="0" err="1" smtClean="0"/>
              <a:t>です</a:t>
            </a:r>
            <a:r>
              <a:rPr lang="ja-JP" altLang="en-US" sz="1200" dirty="0" smtClean="0"/>
              <a:t>。</a:t>
            </a:r>
            <a:endParaRPr lang="en-US" altLang="ja-JP" sz="1200" dirty="0" smtClean="0"/>
          </a:p>
          <a:p>
            <a:pPr algn="l"/>
            <a:endParaRPr lang="en-US" altLang="ja-JP" sz="1200" dirty="0"/>
          </a:p>
          <a:p>
            <a:pPr algn="l"/>
            <a:r>
              <a:rPr lang="ja-JP" altLang="en-US" sz="1200" dirty="0" smtClean="0"/>
              <a:t>グラフに電気インピーダンスをプロットしておきます。</a:t>
            </a:r>
            <a:endParaRPr lang="en-US" altLang="ja-JP" sz="1200" dirty="0" smtClean="0"/>
          </a:p>
          <a:p>
            <a:pPr algn="l"/>
            <a:endParaRPr lang="en-US" altLang="ja-JP" sz="1200" dirty="0" smtClean="0"/>
          </a:p>
          <a:p>
            <a:pPr algn="l"/>
            <a:endParaRPr lang="en-US" altLang="ja-JP" sz="1200" dirty="0"/>
          </a:p>
          <a:p>
            <a:pPr algn="l"/>
            <a:r>
              <a:rPr lang="ja-JP" altLang="en-US" sz="1200" dirty="0" smtClean="0"/>
              <a:t>解析を実行すると振動速度に、電気インピーダンスが反映され、</a:t>
            </a:r>
            <a:endParaRPr lang="en-US" altLang="ja-JP" sz="1200" dirty="0" smtClean="0"/>
          </a:p>
          <a:p>
            <a:pPr algn="l"/>
            <a:r>
              <a:rPr lang="ja-JP" altLang="en-US" sz="1200" dirty="0"/>
              <a:t>コイル</a:t>
            </a:r>
            <a:r>
              <a:rPr lang="ja-JP" altLang="en-US" sz="1200" dirty="0" smtClean="0"/>
              <a:t>の</a:t>
            </a:r>
            <a:r>
              <a:rPr lang="ja-JP" altLang="en-US" sz="1200" dirty="0"/>
              <a:t>インダクタンス</a:t>
            </a:r>
            <a:r>
              <a:rPr lang="ja-JP" altLang="en-US" sz="1200" dirty="0" smtClean="0"/>
              <a:t>の</a:t>
            </a:r>
            <a:r>
              <a:rPr lang="ja-JP" altLang="en-US" sz="1200" dirty="0"/>
              <a:t>影響</a:t>
            </a:r>
            <a:r>
              <a:rPr lang="ja-JP" altLang="en-US" sz="1200" dirty="0" smtClean="0"/>
              <a:t>で高域に変化があることがわかります。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しかしながら、まだ動インピーダンスがないため電気インピーダンスに変化はありません。</a:t>
            </a:r>
            <a:endParaRPr lang="en-US" altLang="ja-JP" sz="1200" dirty="0" smtClean="0"/>
          </a:p>
        </p:txBody>
      </p:sp>
      <p:sp>
        <p:nvSpPr>
          <p:cNvPr id="5" name="正方形/長方形 4"/>
          <p:cNvSpPr/>
          <p:nvPr/>
        </p:nvSpPr>
        <p:spPr>
          <a:xfrm>
            <a:off x="6910786" y="1517080"/>
            <a:ext cx="5356591" cy="3970318"/>
          </a:xfrm>
          <a:prstGeom prst="rect">
            <a:avLst/>
          </a:prstGeom>
        </p:spPr>
        <p:txBody>
          <a:bodyPr wrap="square">
            <a:spAutoFit/>
          </a:bodyPr>
          <a:lstStyle/>
          <a:p>
            <a:pPr algn="l"/>
            <a:r>
              <a:rPr lang="ja-JP" altLang="en-US" sz="1200" dirty="0" smtClean="0"/>
              <a:t>磁気回路内で電線が移動することによりその速度に比例した、</a:t>
            </a:r>
            <a:endParaRPr lang="en-US" altLang="ja-JP" sz="1200" dirty="0" smtClean="0"/>
          </a:p>
          <a:p>
            <a:pPr algn="l"/>
            <a:r>
              <a:rPr lang="en-US" altLang="ja-JP" sz="1200" dirty="0" err="1" smtClean="0"/>
              <a:t>vBL</a:t>
            </a:r>
            <a:r>
              <a:rPr lang="ja-JP" altLang="en-US" sz="1200" dirty="0" smtClean="0"/>
              <a:t>という大きさの逆起電力が生じます。</a:t>
            </a:r>
            <a:endParaRPr lang="en-US" altLang="ja-JP" sz="1200" dirty="0" smtClean="0"/>
          </a:p>
          <a:p>
            <a:pPr algn="l"/>
            <a:r>
              <a:rPr lang="ja-JP" altLang="en-US" sz="1200" dirty="0" smtClean="0"/>
              <a:t>電気</a:t>
            </a:r>
            <a:r>
              <a:rPr lang="ja-JP" altLang="en-US" sz="1200" dirty="0"/>
              <a:t>回路</a:t>
            </a:r>
            <a:r>
              <a:rPr lang="ja-JP" altLang="en-US" sz="1200" dirty="0" smtClean="0"/>
              <a:t>から見ればこれが動インピーダンスとなります。　</a:t>
            </a:r>
            <a:endParaRPr lang="en-US" altLang="ja-JP" sz="1200" dirty="0" smtClean="0"/>
          </a:p>
          <a:p>
            <a:pPr algn="l"/>
            <a:endParaRPr lang="en-US" altLang="ja-JP" sz="1200" dirty="0"/>
          </a:p>
          <a:p>
            <a:pPr algn="l"/>
            <a:r>
              <a:rPr lang="ja-JP" altLang="en-US" sz="1200" dirty="0" smtClean="0"/>
              <a:t>比例係数はローレンツ力と同じで、速度、すなわち機械回路の電流を参照すればよいのです。</a:t>
            </a:r>
            <a:endParaRPr lang="en-US" altLang="ja-JP" sz="1200" dirty="0" smtClean="0"/>
          </a:p>
          <a:p>
            <a:pPr algn="l"/>
            <a:endParaRPr lang="en-US" altLang="ja-JP" sz="1200" dirty="0"/>
          </a:p>
          <a:p>
            <a:pPr algn="l"/>
            <a:r>
              <a:rPr lang="ja-JP" altLang="en-US" sz="1200" dirty="0" smtClean="0"/>
              <a:t>先ほどの電流制御電圧源を複製して、電気回路に逆向きに挿入します。</a:t>
            </a:r>
            <a:endParaRPr lang="en-US" altLang="ja-JP" sz="1200" dirty="0" smtClean="0"/>
          </a:p>
          <a:p>
            <a:pPr algn="l"/>
            <a:endParaRPr lang="en-US" altLang="ja-JP" sz="1200" dirty="0"/>
          </a:p>
          <a:p>
            <a:pPr algn="l"/>
            <a:r>
              <a:rPr lang="ja-JP" altLang="en-US" sz="1200" dirty="0" smtClean="0"/>
              <a:t>参照するスパイスモデルは機械回路のインダクタにしましょう。</a:t>
            </a:r>
            <a:endParaRPr lang="en-US" altLang="ja-JP" sz="1200" dirty="0" smtClean="0"/>
          </a:p>
          <a:p>
            <a:pPr algn="l"/>
            <a:endParaRPr lang="en-US" altLang="ja-JP" sz="1200" dirty="0"/>
          </a:p>
          <a:p>
            <a:pPr algn="l"/>
            <a:endParaRPr lang="en-US" altLang="ja-JP" sz="1200" dirty="0" smtClean="0"/>
          </a:p>
          <a:p>
            <a:pPr algn="l"/>
            <a:r>
              <a:rPr lang="ja-JP" altLang="en-US" sz="1200" dirty="0" smtClean="0"/>
              <a:t>これで</a:t>
            </a:r>
            <a:r>
              <a:rPr lang="ja-JP" altLang="en-US" sz="1200" dirty="0"/>
              <a:t>解析</a:t>
            </a:r>
            <a:r>
              <a:rPr lang="ja-JP" altLang="en-US" sz="1200" dirty="0" smtClean="0"/>
              <a:t>すると、いつもの</a:t>
            </a:r>
            <a:r>
              <a:rPr lang="ja-JP" altLang="en-US" sz="1200" dirty="0"/>
              <a:t>インピーダンス</a:t>
            </a:r>
            <a:r>
              <a:rPr lang="ja-JP" altLang="en-US" sz="1200" dirty="0" smtClean="0"/>
              <a:t>の周波数特性となります。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これを実測値と重ねてみましょう</a:t>
            </a:r>
            <a:r>
              <a:rPr lang="ja-JP" altLang="en-US" sz="1200" dirty="0" smtClean="0"/>
              <a:t>。</a:t>
            </a:r>
            <a:endParaRPr lang="en-US" altLang="ja-JP" sz="1200" dirty="0" smtClean="0"/>
          </a:p>
          <a:p>
            <a:pPr algn="l"/>
            <a:endParaRPr lang="en-US" altLang="ja-JP" sz="1200" dirty="0"/>
          </a:p>
          <a:p>
            <a:pPr algn="l"/>
            <a:r>
              <a:rPr lang="ja-JP" altLang="en-US" sz="1200" dirty="0" smtClean="0"/>
              <a:t>やや周波数方向にずれがありますが、おおむね特性は再現できていることが確認できました。</a:t>
            </a:r>
            <a:endParaRPr lang="en-US" altLang="ja-JP" sz="1200" dirty="0" smtClean="0"/>
          </a:p>
          <a:p>
            <a:pPr algn="l"/>
            <a:endParaRPr lang="en-US" altLang="ja-JP" sz="1200" dirty="0"/>
          </a:p>
          <a:p>
            <a:pPr algn="l"/>
            <a:r>
              <a:rPr lang="ja-JP" altLang="en-US" sz="1200" dirty="0" smtClean="0"/>
              <a:t>電気と機械の連成は以上になります。</a:t>
            </a:r>
            <a:endParaRPr lang="en-US" altLang="ja-JP" sz="1200" dirty="0" smtClean="0"/>
          </a:p>
        </p:txBody>
      </p:sp>
    </p:spTree>
    <p:extLst>
      <p:ext uri="{BB962C8B-B14F-4D97-AF65-F5344CB8AC3E}">
        <p14:creationId xmlns:p14="http://schemas.microsoft.com/office/powerpoint/2010/main" val="335001894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81542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Demo03</a:t>
            </a:r>
            <a:r>
              <a:rPr lang="ja-JP" altLang="en-US" dirty="0">
                <a:latin typeface="ＭＳ Ｐゴシック" panose="020B0600070205080204" pitchFamily="50" charset="-128"/>
                <a:ea typeface="ＭＳ Ｐゴシック" panose="020B0600070205080204" pitchFamily="50" charset="-128"/>
              </a:rPr>
              <a:t>　パラメータの書き換え</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3416320"/>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smtClean="0"/>
          </a:p>
          <a:p>
            <a:pPr algn="l"/>
            <a:r>
              <a:rPr lang="ja-JP" altLang="en-US" sz="1200" dirty="0"/>
              <a:t>今後</a:t>
            </a:r>
            <a:r>
              <a:rPr lang="ja-JP" altLang="en-US" sz="1200" dirty="0" smtClean="0"/>
              <a:t>の</a:t>
            </a:r>
            <a:r>
              <a:rPr lang="ja-JP" altLang="en-US" sz="1200" dirty="0"/>
              <a:t>検討</a:t>
            </a:r>
            <a:r>
              <a:rPr lang="ja-JP" altLang="en-US" sz="1200" dirty="0" smtClean="0"/>
              <a:t>をしやすくするために、</a:t>
            </a:r>
            <a:endParaRPr lang="en-US" altLang="ja-JP" sz="1200" dirty="0" smtClean="0"/>
          </a:p>
          <a:p>
            <a:pPr algn="l"/>
            <a:r>
              <a:rPr lang="ja-JP" altLang="en-US" sz="1200" dirty="0" smtClean="0"/>
              <a:t>各種パラメータをスパイスダイレクテブに記載し、</a:t>
            </a:r>
            <a:endParaRPr lang="en-US" altLang="ja-JP" sz="1200" dirty="0" smtClean="0"/>
          </a:p>
          <a:p>
            <a:pPr algn="l"/>
            <a:r>
              <a:rPr lang="ja-JP" altLang="en-US" sz="1200" dirty="0" smtClean="0"/>
              <a:t>変数を用いて各素子に代入します</a:t>
            </a:r>
            <a:endParaRPr lang="en-US" altLang="ja-JP" sz="1200" dirty="0" smtClean="0"/>
          </a:p>
          <a:p>
            <a:pPr algn="l"/>
            <a:endParaRPr lang="en-US" altLang="ja-JP" sz="1200" dirty="0"/>
          </a:p>
          <a:p>
            <a:pPr algn="l"/>
            <a:r>
              <a:rPr lang="ja-JP" altLang="en-US" sz="1200" dirty="0" smtClean="0"/>
              <a:t>この動画では、別のところで記載したものをコピーして持ってきてしまっています。</a:t>
            </a:r>
            <a:endParaRPr lang="en-US" altLang="ja-JP" sz="1200" dirty="0" smtClean="0"/>
          </a:p>
          <a:p>
            <a:pPr algn="l"/>
            <a:endParaRPr lang="en-US" altLang="ja-JP" sz="1200" dirty="0"/>
          </a:p>
          <a:p>
            <a:pPr algn="l"/>
            <a:r>
              <a:rPr lang="ja-JP" altLang="en-US" sz="1200" dirty="0" smtClean="0"/>
              <a:t>変数を用いる場合、波かっこで囲う必要があります。</a:t>
            </a:r>
            <a:endParaRPr lang="en-US" altLang="ja-JP" sz="1200" dirty="0"/>
          </a:p>
          <a:p>
            <a:pPr algn="l"/>
            <a:endParaRPr lang="en-US" altLang="ja-JP" sz="1200" dirty="0" smtClean="0"/>
          </a:p>
          <a:p>
            <a:pPr algn="l"/>
            <a:r>
              <a:rPr lang="ja-JP" altLang="en-US" sz="1200" dirty="0" smtClean="0"/>
              <a:t>各素子の書き換えを行います。</a:t>
            </a:r>
            <a:endParaRPr lang="en-US" altLang="ja-JP" sz="1200" dirty="0" smtClean="0"/>
          </a:p>
          <a:p>
            <a:pPr algn="l"/>
            <a:endParaRPr lang="en-US" altLang="ja-JP" sz="1200" dirty="0"/>
          </a:p>
          <a:p>
            <a:pPr algn="l"/>
            <a:r>
              <a:rPr lang="ja-JP" altLang="en-US" sz="1200" dirty="0" smtClean="0"/>
              <a:t>例えば、力係数</a:t>
            </a:r>
            <a:r>
              <a:rPr lang="en-US" altLang="ja-JP" sz="1200" dirty="0" err="1" smtClean="0"/>
              <a:t>Bl</a:t>
            </a:r>
            <a:r>
              <a:rPr lang="ja-JP" altLang="en-US" sz="1200" dirty="0" smtClean="0"/>
              <a:t>は二か所で同じ値を利用しており、変更の際には両方変更が必要となりますが、変数を</a:t>
            </a:r>
            <a:r>
              <a:rPr lang="ja-JP" altLang="en-US" sz="1200" dirty="0"/>
              <a:t>用</a:t>
            </a:r>
            <a:r>
              <a:rPr lang="ja-JP" altLang="en-US" sz="1200" dirty="0" smtClean="0"/>
              <a:t>いることで、</a:t>
            </a:r>
            <a:r>
              <a:rPr lang="ja-JP" altLang="en-US" sz="1200" dirty="0"/>
              <a:t>一</a:t>
            </a:r>
            <a:r>
              <a:rPr lang="ja-JP" altLang="en-US" sz="1200" dirty="0" smtClean="0"/>
              <a:t>か</a:t>
            </a:r>
            <a:r>
              <a:rPr lang="ja-JP" altLang="en-US" sz="1200" dirty="0" err="1" smtClean="0"/>
              <a:t>よ</a:t>
            </a:r>
            <a:r>
              <a:rPr lang="ja-JP" altLang="en-US" sz="1200" dirty="0"/>
              <a:t>変更</a:t>
            </a:r>
            <a:r>
              <a:rPr lang="ja-JP" altLang="en-US" sz="1200" dirty="0" smtClean="0"/>
              <a:t>するだけでよくなります。</a:t>
            </a:r>
            <a:endParaRPr lang="en-US" altLang="ja-JP" sz="1200" dirty="0" smtClean="0"/>
          </a:p>
          <a:p>
            <a:pPr algn="l"/>
            <a:endParaRPr lang="en-US" altLang="ja-JP" sz="1200" dirty="0"/>
          </a:p>
          <a:p>
            <a:pPr algn="l"/>
            <a:r>
              <a:rPr lang="ja-JP" altLang="en-US" sz="1200" dirty="0"/>
              <a:t>書き換</a:t>
            </a:r>
            <a:r>
              <a:rPr lang="ja-JP" altLang="en-US" sz="1200" dirty="0" smtClean="0"/>
              <a:t>えが</a:t>
            </a:r>
            <a:r>
              <a:rPr lang="ja-JP" altLang="en-US" sz="1200" dirty="0"/>
              <a:t>終</a:t>
            </a:r>
            <a:r>
              <a:rPr lang="ja-JP" altLang="en-US" sz="1200" dirty="0" smtClean="0"/>
              <a:t>わったので、確認のため解析実行してみます。</a:t>
            </a:r>
            <a:endParaRPr lang="en-US" altLang="ja-JP" sz="1200" dirty="0" smtClean="0"/>
          </a:p>
          <a:p>
            <a:pPr algn="l"/>
            <a:endParaRPr lang="en-US" altLang="ja-JP" sz="1200" dirty="0"/>
          </a:p>
          <a:p>
            <a:pPr algn="l"/>
            <a:r>
              <a:rPr lang="ja-JP" altLang="en-US" sz="1200" dirty="0" smtClean="0"/>
              <a:t>何も変わりませんので正しく書き換えできたことがかくにんできました。</a:t>
            </a:r>
            <a:endParaRPr lang="en-US" altLang="ja-JP" sz="1200" dirty="0"/>
          </a:p>
        </p:txBody>
      </p:sp>
    </p:spTree>
    <p:extLst>
      <p:ext uri="{BB962C8B-B14F-4D97-AF65-F5344CB8AC3E}">
        <p14:creationId xmlns:p14="http://schemas.microsoft.com/office/powerpoint/2010/main" val="42708555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618759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Demo04</a:t>
            </a:r>
            <a:r>
              <a:rPr lang="ja-JP" altLang="en-US" dirty="0">
                <a:latin typeface="ＭＳ Ｐゴシック" panose="020B0600070205080204" pitchFamily="50" charset="-128"/>
                <a:ea typeface="ＭＳ Ｐゴシック" panose="020B0600070205080204" pitchFamily="50" charset="-128"/>
              </a:rPr>
              <a:t>　振動板速度から音圧への計算</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7663636"/>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smtClean="0"/>
          </a:p>
          <a:p>
            <a:pPr algn="l"/>
            <a:r>
              <a:rPr lang="ja-JP" altLang="en-US" sz="1200" dirty="0" smtClean="0"/>
              <a:t>さて、では振動速度から音圧の計算を行いたいのですが、</a:t>
            </a:r>
            <a:endParaRPr lang="en-US" altLang="ja-JP" sz="1200" dirty="0" smtClean="0"/>
          </a:p>
          <a:p>
            <a:pPr algn="l"/>
            <a:endParaRPr lang="en-US" altLang="ja-JP" sz="1200" dirty="0"/>
          </a:p>
          <a:p>
            <a:pPr algn="l"/>
            <a:r>
              <a:rPr lang="ja-JP" altLang="en-US" sz="1200" dirty="0" smtClean="0"/>
              <a:t>その計算式は、各周波数、空気の密度、振動半径と観測点までの距離を用いて、</a:t>
            </a:r>
            <a:endParaRPr lang="en-US" altLang="ja-JP" sz="1200" dirty="0" smtClean="0"/>
          </a:p>
          <a:p>
            <a:pPr algn="l"/>
            <a:r>
              <a:rPr lang="ja-JP" altLang="en-US" sz="1200" dirty="0" smtClean="0"/>
              <a:t>こちらのようにあらわされます。</a:t>
            </a:r>
            <a:endParaRPr lang="en-US" altLang="ja-JP" sz="1200" dirty="0" smtClean="0"/>
          </a:p>
          <a:p>
            <a:pPr algn="l"/>
            <a:endParaRPr lang="en-US" altLang="ja-JP" sz="1200" dirty="0"/>
          </a:p>
          <a:p>
            <a:pPr algn="l"/>
            <a:endParaRPr lang="en-US" altLang="ja-JP" sz="1200" dirty="0" smtClean="0"/>
          </a:p>
          <a:p>
            <a:pPr algn="l"/>
            <a:r>
              <a:rPr lang="ja-JP" altLang="en-US" sz="1200" dirty="0"/>
              <a:t>先</a:t>
            </a:r>
            <a:r>
              <a:rPr lang="ja-JP" altLang="en-US" sz="1200" dirty="0" smtClean="0"/>
              <a:t>ほどの変数の中に、入力電力を記載していなかったので、記載します。</a:t>
            </a:r>
            <a:endParaRPr lang="en-US" altLang="ja-JP" sz="1200" dirty="0" smtClean="0"/>
          </a:p>
          <a:p>
            <a:pPr algn="l"/>
            <a:r>
              <a:rPr lang="ja-JP" altLang="en-US" sz="1200" dirty="0" smtClean="0"/>
              <a:t>この電力と電気抵抗からオームの法則によって入力電圧を計算します。</a:t>
            </a:r>
            <a:endParaRPr lang="en-US" altLang="ja-JP" sz="1200" dirty="0" smtClean="0"/>
          </a:p>
          <a:p>
            <a:pPr algn="l"/>
            <a:endParaRPr lang="en-US" altLang="ja-JP" sz="1200" dirty="0" smtClean="0"/>
          </a:p>
          <a:p>
            <a:pPr algn="l"/>
            <a:r>
              <a:rPr lang="ja-JP" altLang="en-US" sz="1200" dirty="0"/>
              <a:t>マイク</a:t>
            </a:r>
            <a:r>
              <a:rPr lang="ja-JP" altLang="en-US" sz="1200" dirty="0" smtClean="0"/>
              <a:t>距離も記載します。</a:t>
            </a:r>
            <a:endParaRPr lang="en-US" altLang="ja-JP" sz="1200" dirty="0" smtClean="0"/>
          </a:p>
          <a:p>
            <a:pPr algn="l"/>
            <a:endParaRPr lang="en-US" altLang="ja-JP" sz="1200" dirty="0"/>
          </a:p>
          <a:p>
            <a:pPr algn="l"/>
            <a:r>
              <a:rPr lang="ja-JP" altLang="en-US" sz="1200" dirty="0" smtClean="0"/>
              <a:t>また、有効振動半径も記載し、そこから有効振動面積も計算します。</a:t>
            </a:r>
            <a:endParaRPr lang="en-US" altLang="ja-JP" sz="1200" dirty="0" smtClean="0"/>
          </a:p>
          <a:p>
            <a:pPr algn="l"/>
            <a:endParaRPr lang="en-US" altLang="ja-JP" sz="1200" dirty="0"/>
          </a:p>
          <a:p>
            <a:pPr algn="l"/>
            <a:endParaRPr lang="en-US" altLang="ja-JP" sz="1200" dirty="0" smtClean="0"/>
          </a:p>
          <a:p>
            <a:pPr algn="l"/>
            <a:r>
              <a:rPr lang="ja-JP" altLang="en-US" sz="1200" dirty="0"/>
              <a:t>冒頭</a:t>
            </a:r>
            <a:r>
              <a:rPr lang="ja-JP" altLang="en-US" sz="1200" dirty="0" smtClean="0"/>
              <a:t>の</a:t>
            </a:r>
            <a:r>
              <a:rPr lang="ja-JP" altLang="en-US" sz="1200" dirty="0"/>
              <a:t>式</a:t>
            </a:r>
            <a:r>
              <a:rPr lang="ja-JP" altLang="en-US" sz="1200" dirty="0" smtClean="0"/>
              <a:t>にあったように、周波数をかける必要があります。</a:t>
            </a:r>
            <a:endParaRPr lang="en-US" altLang="ja-JP" sz="1200" dirty="0" smtClean="0"/>
          </a:p>
          <a:p>
            <a:pPr algn="l"/>
            <a:r>
              <a:rPr lang="ja-JP" altLang="en-US" sz="1200" dirty="0" smtClean="0"/>
              <a:t>いくつか方法があるかもしれませんが</a:t>
            </a:r>
            <a:r>
              <a:rPr lang="ja-JP" altLang="en-US" sz="1200" dirty="0" err="1" smtClean="0"/>
              <a:t>、、</a:t>
            </a:r>
            <a:r>
              <a:rPr lang="ja-JP" altLang="en-US" sz="1200" dirty="0" smtClean="0"/>
              <a:t>今回は速度を時間微分することで、</a:t>
            </a:r>
            <a:endParaRPr lang="en-US" altLang="ja-JP" sz="1200" dirty="0" smtClean="0"/>
          </a:p>
          <a:p>
            <a:pPr algn="l"/>
            <a:r>
              <a:rPr lang="ja-JP" altLang="en-US" sz="1200" dirty="0" smtClean="0"/>
              <a:t>それを</a:t>
            </a:r>
            <a:r>
              <a:rPr lang="ja-JP" altLang="en-US" sz="1200" dirty="0"/>
              <a:t>実現</a:t>
            </a:r>
            <a:r>
              <a:rPr lang="ja-JP" altLang="en-US" sz="1200" dirty="0" smtClean="0"/>
              <a:t>したいと思います。ただしこれによって、位相がずれることに留意する必要があります。</a:t>
            </a:r>
            <a:endParaRPr lang="en-US" altLang="ja-JP" sz="1200" dirty="0" smtClean="0"/>
          </a:p>
          <a:p>
            <a:pPr algn="l"/>
            <a:endParaRPr lang="en-US" altLang="ja-JP" sz="1200" dirty="0" smtClean="0"/>
          </a:p>
          <a:p>
            <a:pPr algn="l"/>
            <a:endParaRPr lang="en-US" altLang="ja-JP" sz="1200" dirty="0"/>
          </a:p>
          <a:p>
            <a:pPr algn="l"/>
            <a:r>
              <a:rPr lang="ja-JP" altLang="en-US" sz="1200" dirty="0"/>
              <a:t>作</a:t>
            </a:r>
            <a:r>
              <a:rPr lang="ja-JP" altLang="en-US" sz="1200" dirty="0" smtClean="0"/>
              <a:t>ってあったビヘイビア電源を複製して流用します。</a:t>
            </a:r>
            <a:endParaRPr lang="en-US" altLang="ja-JP" sz="1200" dirty="0" smtClean="0"/>
          </a:p>
          <a:p>
            <a:pPr algn="l"/>
            <a:endParaRPr lang="en-US" altLang="ja-JP" sz="1200" dirty="0"/>
          </a:p>
          <a:p>
            <a:pPr algn="l"/>
            <a:r>
              <a:rPr lang="ja-JP" altLang="en-US" sz="1200" dirty="0" smtClean="0"/>
              <a:t>冒頭の式に相当する計算を入力します。</a:t>
            </a:r>
            <a:endParaRPr lang="en-US" altLang="ja-JP" sz="1200" dirty="0" smtClean="0"/>
          </a:p>
          <a:p>
            <a:pPr algn="l"/>
            <a:r>
              <a:rPr lang="ja-JP" altLang="en-US" sz="1200" dirty="0" smtClean="0"/>
              <a:t>ちなみに、</a:t>
            </a:r>
            <a:r>
              <a:rPr lang="en-US" altLang="ja-JP" sz="1200" dirty="0" smtClean="0"/>
              <a:t>p0</a:t>
            </a:r>
            <a:r>
              <a:rPr lang="ja-JP" altLang="en-US" sz="1200" dirty="0" smtClean="0"/>
              <a:t>つまり</a:t>
            </a:r>
            <a:r>
              <a:rPr lang="en-US" altLang="ja-JP" sz="1200" dirty="0" smtClean="0"/>
              <a:t>20</a:t>
            </a:r>
            <a:r>
              <a:rPr lang="ja-JP" altLang="en-US" sz="1200" dirty="0" smtClean="0"/>
              <a:t>マイクロパスカルで割ることで、デシベル表示で音圧レベルとなります。</a:t>
            </a:r>
            <a:endParaRPr lang="en-US" altLang="ja-JP" sz="1200" dirty="0" smtClean="0"/>
          </a:p>
          <a:p>
            <a:pPr algn="l"/>
            <a:endParaRPr lang="en-US" altLang="ja-JP" sz="1200" dirty="0"/>
          </a:p>
          <a:p>
            <a:pPr algn="l"/>
            <a:r>
              <a:rPr lang="ja-JP" altLang="en-US" sz="1200" dirty="0" smtClean="0"/>
              <a:t>解析を実行します。</a:t>
            </a:r>
            <a:endParaRPr lang="en-US" altLang="ja-JP" sz="1200" dirty="0" smtClean="0"/>
          </a:p>
          <a:p>
            <a:pPr algn="l"/>
            <a:endParaRPr lang="en-US" altLang="ja-JP" sz="1200" dirty="0"/>
          </a:p>
          <a:p>
            <a:pPr algn="l"/>
            <a:r>
              <a:rPr lang="ja-JP" altLang="en-US" sz="1200" dirty="0" smtClean="0"/>
              <a:t>グラフに音圧を表示してみます</a:t>
            </a:r>
            <a:endParaRPr lang="en-US" altLang="ja-JP" sz="1200" dirty="0" smtClean="0"/>
          </a:p>
          <a:p>
            <a:pPr algn="l"/>
            <a:endParaRPr lang="en-US" altLang="ja-JP" sz="1200" dirty="0"/>
          </a:p>
          <a:p>
            <a:pPr algn="l"/>
            <a:endParaRPr lang="en-US" altLang="ja-JP" sz="1200" dirty="0" smtClean="0"/>
          </a:p>
          <a:p>
            <a:pPr algn="l"/>
            <a:r>
              <a:rPr lang="ja-JP" altLang="en-US" sz="1200" dirty="0" smtClean="0"/>
              <a:t>実測値と重ねてみましょう</a:t>
            </a:r>
            <a:endParaRPr lang="en-US" altLang="ja-JP" sz="1200" dirty="0" smtClean="0"/>
          </a:p>
          <a:p>
            <a:pPr algn="l"/>
            <a:endParaRPr lang="en-US" altLang="ja-JP" sz="1200" dirty="0"/>
          </a:p>
          <a:p>
            <a:pPr algn="l"/>
            <a:r>
              <a:rPr lang="ja-JP" altLang="en-US" sz="1200" dirty="0" smtClean="0"/>
              <a:t>このような結果となります。</a:t>
            </a:r>
            <a:endParaRPr lang="en-US" altLang="ja-JP" sz="1200" dirty="0" smtClean="0"/>
          </a:p>
          <a:p>
            <a:pPr algn="l"/>
            <a:endParaRPr lang="en-US" altLang="ja-JP" sz="1200" dirty="0"/>
          </a:p>
          <a:p>
            <a:pPr algn="l"/>
            <a:r>
              <a:rPr lang="ja-JP" altLang="en-US" sz="1200" dirty="0" smtClean="0"/>
              <a:t>中低域に関しては十分実測に近い値となっております。</a:t>
            </a:r>
            <a:endParaRPr lang="en-US" altLang="ja-JP" sz="1200" dirty="0" smtClean="0"/>
          </a:p>
          <a:p>
            <a:pPr algn="l"/>
            <a:endParaRPr lang="en-US" altLang="ja-JP" sz="1200" dirty="0"/>
          </a:p>
          <a:p>
            <a:pPr algn="l"/>
            <a:r>
              <a:rPr lang="ja-JP" altLang="en-US" sz="1200" dirty="0" smtClean="0"/>
              <a:t>中高域の</a:t>
            </a:r>
            <a:r>
              <a:rPr lang="en-US" altLang="ja-JP" sz="1200" dirty="0" smtClean="0"/>
              <a:t>dip/peak</a:t>
            </a:r>
            <a:r>
              <a:rPr lang="ja-JP" altLang="en-US" sz="1200" dirty="0" smtClean="0"/>
              <a:t>は等価回路のような集中定数的な考え方では再現できない分割共振などによるものと考えられます。</a:t>
            </a:r>
            <a:endParaRPr lang="en-US" altLang="ja-JP" sz="1200" dirty="0" smtClean="0"/>
          </a:p>
        </p:txBody>
      </p:sp>
    </p:spTree>
    <p:extLst>
      <p:ext uri="{BB962C8B-B14F-4D97-AF65-F5344CB8AC3E}">
        <p14:creationId xmlns:p14="http://schemas.microsoft.com/office/powerpoint/2010/main" val="250261825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614431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Demo05</a:t>
            </a:r>
            <a:r>
              <a:rPr lang="ja-JP" altLang="en-US" dirty="0">
                <a:latin typeface="ＭＳ Ｐゴシック" panose="020B0600070205080204" pitchFamily="50" charset="-128"/>
                <a:ea typeface="ＭＳ Ｐゴシック" panose="020B0600070205080204" pitchFamily="50" charset="-128"/>
              </a:rPr>
              <a:t>　</a:t>
            </a:r>
            <a:r>
              <a:rPr lang="ja-JP" altLang="en-US" dirty="0" smtClean="0">
                <a:latin typeface="ＭＳ Ｐゴシック" panose="020B0600070205080204" pitchFamily="50" charset="-128"/>
                <a:ea typeface="ＭＳ Ｐゴシック" panose="020B0600070205080204" pitchFamily="50" charset="-128"/>
              </a:rPr>
              <a:t>音響</a:t>
            </a:r>
            <a:r>
              <a:rPr lang="ja-JP" altLang="en-US" dirty="0">
                <a:latin typeface="ＭＳ Ｐゴシック" panose="020B0600070205080204" pitchFamily="50" charset="-128"/>
                <a:ea typeface="ＭＳ Ｐゴシック" panose="020B0600070205080204" pitchFamily="50" charset="-128"/>
              </a:rPr>
              <a:t>回路の連成とその結果例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6740307"/>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smtClean="0"/>
          </a:p>
          <a:p>
            <a:pPr algn="l"/>
            <a:r>
              <a:rPr lang="ja-JP" altLang="en-US" sz="1200" dirty="0" smtClean="0"/>
              <a:t>続いて、電気と機械に音響回路も連成していきたいと思います。</a:t>
            </a:r>
            <a:endParaRPr lang="en-US" altLang="ja-JP" sz="1200" dirty="0" smtClean="0"/>
          </a:p>
          <a:p>
            <a:pPr algn="l"/>
            <a:endParaRPr lang="en-US" altLang="ja-JP" sz="1200" dirty="0"/>
          </a:p>
          <a:p>
            <a:pPr algn="l"/>
            <a:r>
              <a:rPr lang="ja-JP" altLang="en-US" sz="1200" dirty="0" smtClean="0"/>
              <a:t>一番簡単だと思いますので、これまでのスピーカを密閉箱に入れた状態を計算してみたいと思います。</a:t>
            </a:r>
            <a:endParaRPr lang="en-US" altLang="ja-JP" sz="1200" dirty="0" smtClean="0"/>
          </a:p>
          <a:p>
            <a:pPr algn="l"/>
            <a:endParaRPr lang="en-US" altLang="ja-JP" sz="1200" dirty="0"/>
          </a:p>
          <a:p>
            <a:pPr algn="l"/>
            <a:r>
              <a:rPr lang="ja-JP" altLang="en-US" sz="1200" dirty="0" smtClean="0"/>
              <a:t>こちらの写真のような状態です。</a:t>
            </a:r>
            <a:endParaRPr lang="en-US" altLang="ja-JP" sz="1200" dirty="0" smtClean="0"/>
          </a:p>
          <a:p>
            <a:pPr algn="l"/>
            <a:endParaRPr lang="en-US" altLang="ja-JP" sz="1200" dirty="0" smtClean="0"/>
          </a:p>
          <a:p>
            <a:pPr algn="l"/>
            <a:endParaRPr lang="en-US" altLang="ja-JP" sz="1200" dirty="0"/>
          </a:p>
          <a:p>
            <a:pPr algn="l"/>
            <a:r>
              <a:rPr lang="ja-JP" altLang="en-US" sz="1200" dirty="0" smtClean="0"/>
              <a:t>音響インピーダンスの計算は先週も紹介したのですが、</a:t>
            </a:r>
            <a:endParaRPr lang="en-US" altLang="ja-JP" sz="1200" dirty="0" smtClean="0"/>
          </a:p>
          <a:p>
            <a:pPr algn="l"/>
            <a:r>
              <a:rPr lang="ja-JP" altLang="en-US" sz="1200" dirty="0" smtClean="0"/>
              <a:t>参考</a:t>
            </a:r>
            <a:r>
              <a:rPr lang="ja-JP" altLang="en-US" sz="1200" dirty="0"/>
              <a:t>文献</a:t>
            </a:r>
            <a:r>
              <a:rPr lang="ja-JP" altLang="en-US" sz="1200" dirty="0" smtClean="0"/>
              <a:t>にあるこの</a:t>
            </a:r>
            <a:r>
              <a:rPr lang="ja-JP" altLang="en-US" sz="1200" dirty="0"/>
              <a:t>表</a:t>
            </a:r>
            <a:r>
              <a:rPr lang="ja-JP" altLang="en-US" sz="1200" dirty="0" smtClean="0"/>
              <a:t>が使いやすいのでこちらの式を利用します。</a:t>
            </a:r>
            <a:endParaRPr lang="en-US" altLang="ja-JP" sz="1200" dirty="0" smtClean="0"/>
          </a:p>
          <a:p>
            <a:pPr algn="l"/>
            <a:endParaRPr lang="en-US" altLang="ja-JP" sz="1200" dirty="0"/>
          </a:p>
          <a:p>
            <a:pPr algn="l"/>
            <a:r>
              <a:rPr lang="ja-JP" altLang="en-US" sz="1200" dirty="0" smtClean="0"/>
              <a:t>今回の例では</a:t>
            </a:r>
            <a:r>
              <a:rPr lang="ja-JP" altLang="en-US" sz="1200" dirty="0"/>
              <a:t>キャビネット</a:t>
            </a:r>
            <a:r>
              <a:rPr lang="ja-JP" altLang="en-US" sz="1200" dirty="0" smtClean="0"/>
              <a:t>の内容積ですのでこのキャパシタを挿入することになります。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さて、音響回路で取り扱うのは、音圧と体積速度でした。</a:t>
            </a:r>
            <a:endParaRPr lang="en-US" altLang="ja-JP" sz="1200" dirty="0" smtClean="0"/>
          </a:p>
          <a:p>
            <a:pPr algn="l"/>
            <a:endParaRPr lang="en-US" altLang="ja-JP" sz="1200" dirty="0"/>
          </a:p>
          <a:p>
            <a:pPr algn="l"/>
            <a:r>
              <a:rPr lang="ja-JP" altLang="en-US" sz="1200" dirty="0" smtClean="0"/>
              <a:t>まず機械回路の速度を何倍かして体積速度にしたいので、電流制御電流減を用います。</a:t>
            </a:r>
            <a:endParaRPr lang="en-US" altLang="ja-JP" sz="1200" dirty="0" smtClean="0"/>
          </a:p>
          <a:p>
            <a:pPr algn="l"/>
            <a:endParaRPr lang="en-US" altLang="ja-JP" sz="1200" dirty="0"/>
          </a:p>
          <a:p>
            <a:pPr algn="l"/>
            <a:r>
              <a:rPr lang="ja-JP" altLang="en-US" sz="1200" dirty="0" smtClean="0"/>
              <a:t>ここに組み合わせる素子はさきほど話したキャパシタです。</a:t>
            </a:r>
            <a:endParaRPr lang="en-US" altLang="ja-JP" sz="1200" dirty="0" smtClean="0"/>
          </a:p>
          <a:p>
            <a:pPr algn="l"/>
            <a:endParaRPr lang="en-US" altLang="ja-JP" sz="1200" dirty="0"/>
          </a:p>
          <a:p>
            <a:pPr algn="l"/>
            <a:r>
              <a:rPr lang="ja-JP" altLang="en-US" sz="1200" dirty="0" smtClean="0"/>
              <a:t>画面向かって右が振動板がわ、左がキャビネット側のイメージで回路を描いています。</a:t>
            </a:r>
            <a:endParaRPr lang="en-US" altLang="ja-JP" sz="1200" dirty="0" smtClean="0"/>
          </a:p>
          <a:p>
            <a:pPr algn="l"/>
            <a:endParaRPr lang="en-US" altLang="ja-JP" sz="1200" dirty="0"/>
          </a:p>
          <a:p>
            <a:pPr algn="l"/>
            <a:r>
              <a:rPr lang="ja-JP" altLang="en-US" sz="1200" dirty="0" smtClean="0"/>
              <a:t>電流制御電流源の比例係数は振動面積となります。</a:t>
            </a:r>
            <a:endParaRPr lang="en-US" altLang="ja-JP" sz="1200" dirty="0" smtClean="0"/>
          </a:p>
          <a:p>
            <a:pPr algn="l"/>
            <a:endParaRPr lang="en-US" altLang="ja-JP" sz="1200" dirty="0"/>
          </a:p>
          <a:p>
            <a:pPr algn="l"/>
            <a:r>
              <a:rPr lang="ja-JP" altLang="en-US" sz="1200" dirty="0" smtClean="0"/>
              <a:t>では、音響回路から機械回路へのフィードバックはどのようにしたらよいでしょうか？</a:t>
            </a:r>
            <a:endParaRPr lang="en-US" altLang="ja-JP" sz="1200" dirty="0" smtClean="0"/>
          </a:p>
          <a:p>
            <a:pPr algn="l"/>
            <a:endParaRPr lang="en-US" altLang="ja-JP" sz="1200" dirty="0"/>
          </a:p>
          <a:p>
            <a:pPr algn="l"/>
            <a:r>
              <a:rPr lang="ja-JP" altLang="en-US" sz="1200" dirty="0" smtClean="0"/>
              <a:t>私の考えでは、振動板前後の圧力差によって</a:t>
            </a:r>
            <a:r>
              <a:rPr lang="ja-JP" altLang="en-US" sz="1200" dirty="0"/>
              <a:t>力</a:t>
            </a:r>
            <a:r>
              <a:rPr lang="ja-JP" altLang="en-US" sz="1200" dirty="0" smtClean="0"/>
              <a:t>を</a:t>
            </a:r>
            <a:r>
              <a:rPr lang="ja-JP" altLang="en-US" sz="1200" dirty="0"/>
              <a:t>受</a:t>
            </a:r>
            <a:r>
              <a:rPr lang="ja-JP" altLang="en-US" sz="1200" dirty="0" smtClean="0"/>
              <a:t>けるであろうと考えました。</a:t>
            </a:r>
            <a:endParaRPr lang="en-US" altLang="ja-JP" sz="1200" dirty="0" smtClean="0"/>
          </a:p>
          <a:p>
            <a:pPr algn="l"/>
            <a:endParaRPr lang="en-US" altLang="ja-JP" sz="1200" dirty="0"/>
          </a:p>
          <a:p>
            <a:pPr algn="l"/>
            <a:r>
              <a:rPr lang="ja-JP" altLang="en-US" sz="1200" dirty="0" smtClean="0"/>
              <a:t>つまり、音響回路の振動板前後の電位差をとり、それに振動面積をかけた力を</a:t>
            </a:r>
            <a:endParaRPr lang="en-US" altLang="ja-JP" sz="1200" dirty="0" smtClean="0"/>
          </a:p>
          <a:p>
            <a:pPr algn="l"/>
            <a:r>
              <a:rPr lang="ja-JP" altLang="en-US" sz="1200" dirty="0"/>
              <a:t>機械</a:t>
            </a:r>
            <a:r>
              <a:rPr lang="ja-JP" altLang="en-US" sz="1200" dirty="0" smtClean="0"/>
              <a:t>の</a:t>
            </a:r>
            <a:r>
              <a:rPr lang="ja-JP" altLang="en-US" sz="1200" dirty="0"/>
              <a:t>回路</a:t>
            </a:r>
            <a:r>
              <a:rPr lang="ja-JP" altLang="en-US" sz="1200" dirty="0" smtClean="0"/>
              <a:t>に入力します。</a:t>
            </a:r>
            <a:endParaRPr lang="en-US" altLang="ja-JP" sz="1200" dirty="0" smtClean="0"/>
          </a:p>
        </p:txBody>
      </p:sp>
      <p:sp>
        <p:nvSpPr>
          <p:cNvPr id="5" name="正方形/長方形 4"/>
          <p:cNvSpPr/>
          <p:nvPr/>
        </p:nvSpPr>
        <p:spPr>
          <a:xfrm>
            <a:off x="6910786" y="1517080"/>
            <a:ext cx="5356591" cy="6924973"/>
          </a:xfrm>
          <a:prstGeom prst="rect">
            <a:avLst/>
          </a:prstGeom>
        </p:spPr>
        <p:txBody>
          <a:bodyPr wrap="square">
            <a:spAutoFit/>
          </a:bodyPr>
          <a:lstStyle/>
          <a:p>
            <a:pPr algn="l"/>
            <a:r>
              <a:rPr lang="ja-JP" altLang="en-US" sz="1200" dirty="0" smtClean="0"/>
              <a:t>まずは圧力を取得するためにラベルを付けます。</a:t>
            </a:r>
            <a:endParaRPr lang="en-US" altLang="ja-JP" sz="1200" dirty="0" smtClean="0"/>
          </a:p>
          <a:p>
            <a:pPr algn="l"/>
            <a:endParaRPr lang="en-US" altLang="ja-JP" sz="1200" dirty="0"/>
          </a:p>
          <a:p>
            <a:pPr algn="l"/>
            <a:r>
              <a:rPr lang="en-US" altLang="ja-JP" sz="1200" dirty="0" smtClean="0"/>
              <a:t>p</a:t>
            </a:r>
            <a:r>
              <a:rPr lang="ja-JP" altLang="en-US" sz="1200" dirty="0" smtClean="0"/>
              <a:t>フロント</a:t>
            </a:r>
            <a:r>
              <a:rPr lang="en-US" altLang="ja-JP" sz="1200" dirty="0" smtClean="0"/>
              <a:t>p</a:t>
            </a:r>
            <a:r>
              <a:rPr lang="ja-JP" altLang="en-US" sz="1200" dirty="0" smtClean="0"/>
              <a:t>バックとしました</a:t>
            </a:r>
            <a:endParaRPr lang="en-US" altLang="ja-JP" sz="1200" dirty="0" smtClean="0"/>
          </a:p>
          <a:p>
            <a:pPr algn="l"/>
            <a:endParaRPr lang="en-US" altLang="ja-JP" sz="1200" dirty="0"/>
          </a:p>
          <a:p>
            <a:pPr algn="l"/>
            <a:endParaRPr lang="en-US" altLang="ja-JP" sz="1200" dirty="0" smtClean="0"/>
          </a:p>
          <a:p>
            <a:pPr algn="l"/>
            <a:r>
              <a:rPr lang="ja-JP" altLang="en-US" sz="1200" dirty="0"/>
              <a:t>次</a:t>
            </a:r>
            <a:r>
              <a:rPr lang="ja-JP" altLang="en-US" sz="1200" dirty="0" smtClean="0"/>
              <a:t>に取得した圧力の差分に比例した電圧を機械回路に与えるために</a:t>
            </a:r>
            <a:endParaRPr lang="en-US" altLang="ja-JP" sz="1200" dirty="0" smtClean="0"/>
          </a:p>
          <a:p>
            <a:pPr algn="l"/>
            <a:r>
              <a:rPr lang="ja-JP" altLang="en-US" sz="1200" dirty="0" smtClean="0"/>
              <a:t>電圧制御電圧源という素子を利用します。</a:t>
            </a:r>
            <a:endParaRPr lang="en-US" altLang="ja-JP" sz="1200" dirty="0" smtClean="0"/>
          </a:p>
          <a:p>
            <a:pPr algn="l"/>
            <a:endParaRPr lang="en-US" altLang="ja-JP" sz="1200" dirty="0"/>
          </a:p>
          <a:p>
            <a:pPr algn="l"/>
            <a:r>
              <a:rPr lang="en-US" altLang="ja-JP" sz="1200" dirty="0" smtClean="0"/>
              <a:t>e</a:t>
            </a:r>
            <a:r>
              <a:rPr lang="ja-JP" altLang="en-US" sz="1200" dirty="0" smtClean="0"/>
              <a:t>という素子のサイドに出ているプラスマイナスの端子に、</a:t>
            </a:r>
            <a:endParaRPr lang="en-US" altLang="ja-JP" sz="1200" dirty="0" smtClean="0"/>
          </a:p>
          <a:p>
            <a:pPr algn="l"/>
            <a:r>
              <a:rPr lang="ja-JP" altLang="en-US" sz="1200" dirty="0" smtClean="0"/>
              <a:t>先ほどつけたラベルを接続することで差分の電圧を生み出します。</a:t>
            </a:r>
            <a:endParaRPr lang="en-US" altLang="ja-JP" sz="1200" dirty="0" smtClean="0"/>
          </a:p>
          <a:p>
            <a:pPr algn="l"/>
            <a:endParaRPr lang="en-US" altLang="ja-JP" sz="1200" dirty="0"/>
          </a:p>
          <a:p>
            <a:pPr algn="l"/>
            <a:r>
              <a:rPr lang="ja-JP" altLang="en-US" sz="1200" dirty="0"/>
              <a:t>個々</a:t>
            </a:r>
            <a:r>
              <a:rPr lang="ja-JP" altLang="en-US" sz="1200" dirty="0" smtClean="0"/>
              <a:t>の比例係数も振動面積になります。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キャパシタのパラメータですが、今回は内容積は</a:t>
            </a:r>
            <a:r>
              <a:rPr lang="en-US" altLang="ja-JP" sz="1200" dirty="0" smtClean="0"/>
              <a:t>1L</a:t>
            </a:r>
            <a:r>
              <a:rPr lang="ja-JP" altLang="en-US" sz="1200" dirty="0" smtClean="0"/>
              <a:t>つまり千分の一立方メートルとしてみたいと思います。</a:t>
            </a:r>
            <a:endParaRPr lang="en-US" altLang="ja-JP" sz="1200" dirty="0" smtClean="0"/>
          </a:p>
          <a:p>
            <a:pPr algn="l"/>
            <a:endParaRPr lang="en-US" altLang="ja-JP" sz="1200" dirty="0"/>
          </a:p>
          <a:p>
            <a:pPr algn="l"/>
            <a:r>
              <a:rPr lang="ja-JP" altLang="en-US" sz="1200" dirty="0" smtClean="0"/>
              <a:t>先ほどの表の式よりこのような式を入力します。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これで</a:t>
            </a:r>
            <a:r>
              <a:rPr lang="ja-JP" altLang="en-US" sz="1200" dirty="0"/>
              <a:t>解析</a:t>
            </a:r>
            <a:r>
              <a:rPr lang="ja-JP" altLang="en-US" sz="1200" dirty="0" smtClean="0"/>
              <a:t>を</a:t>
            </a:r>
            <a:r>
              <a:rPr lang="ja-JP" altLang="en-US" sz="1200" dirty="0"/>
              <a:t>実施</a:t>
            </a:r>
            <a:r>
              <a:rPr lang="ja-JP" altLang="en-US" sz="1200" dirty="0" smtClean="0"/>
              <a:t>するのですが、音響回路でキャパシタのみ直結する</a:t>
            </a:r>
            <a:r>
              <a:rPr lang="ja-JP" altLang="en-US" sz="1200" dirty="0" smtClean="0"/>
              <a:t>と、</a:t>
            </a:r>
            <a:endParaRPr lang="en-US" altLang="ja-JP" sz="1200" dirty="0" smtClean="0"/>
          </a:p>
          <a:p>
            <a:pPr algn="l"/>
            <a:r>
              <a:rPr lang="ja-JP" altLang="en-US" sz="1200" dirty="0" smtClean="0"/>
              <a:t>こちらのようなエラーが出てしまいます。</a:t>
            </a:r>
            <a:endParaRPr lang="en-US" altLang="ja-JP" sz="1200" dirty="0" smtClean="0"/>
          </a:p>
          <a:p>
            <a:pPr algn="l"/>
            <a:r>
              <a:rPr lang="ja-JP" altLang="en-US" sz="1200" dirty="0"/>
              <a:t>仕方</a:t>
            </a:r>
            <a:r>
              <a:rPr lang="ja-JP" altLang="en-US" sz="1200" dirty="0" smtClean="0"/>
              <a:t>がないので、このキャパシタに非常に大きな抵抗を付け加えます。</a:t>
            </a:r>
            <a:endParaRPr lang="en-US" altLang="ja-JP" sz="1200" dirty="0" smtClean="0"/>
          </a:p>
          <a:p>
            <a:pPr algn="l"/>
            <a:endParaRPr lang="en-US" altLang="ja-JP" sz="1200" dirty="0"/>
          </a:p>
          <a:p>
            <a:pPr algn="l"/>
            <a:r>
              <a:rPr lang="ja-JP" altLang="en-US" sz="1200" dirty="0" smtClean="0"/>
              <a:t>素子を追加しても良いのですが、キャパシタは並列接続された抵抗を入力できますので、今回はこちらに記入しました。</a:t>
            </a:r>
            <a:endParaRPr lang="en-US" altLang="ja-JP" sz="1200" dirty="0" smtClean="0"/>
          </a:p>
          <a:p>
            <a:pPr algn="l"/>
            <a:endParaRPr lang="en-US" altLang="ja-JP" sz="1200" dirty="0"/>
          </a:p>
          <a:p>
            <a:pPr algn="l"/>
            <a:endParaRPr lang="en-US" altLang="ja-JP" sz="1200" dirty="0" smtClean="0"/>
          </a:p>
          <a:p>
            <a:pPr algn="l"/>
            <a:r>
              <a:rPr lang="ja-JP" altLang="en-US" sz="1200" dirty="0" smtClean="0"/>
              <a:t>これで</a:t>
            </a:r>
            <a:r>
              <a:rPr lang="ja-JP" altLang="en-US" sz="1200" dirty="0"/>
              <a:t>解析</a:t>
            </a:r>
            <a:r>
              <a:rPr lang="ja-JP" altLang="en-US" sz="1200" dirty="0" smtClean="0"/>
              <a:t>するとエラーが生じません。</a:t>
            </a:r>
            <a:endParaRPr lang="en-US" altLang="ja-JP" sz="1200" dirty="0" smtClean="0"/>
          </a:p>
          <a:p>
            <a:pPr algn="l"/>
            <a:endParaRPr lang="en-US" altLang="ja-JP" sz="1200" dirty="0"/>
          </a:p>
          <a:p>
            <a:pPr algn="l"/>
            <a:endParaRPr lang="en-US" altLang="ja-JP" sz="1200" dirty="0" smtClean="0"/>
          </a:p>
          <a:p>
            <a:pPr algn="l"/>
            <a:r>
              <a:rPr lang="ja-JP" altLang="en-US" sz="1200" dirty="0" smtClean="0"/>
              <a:t>ではキャビネットなしの状態の結果と重ねてみましょう</a:t>
            </a:r>
            <a:endParaRPr lang="en-US" altLang="ja-JP" sz="1200" dirty="0" smtClean="0"/>
          </a:p>
          <a:p>
            <a:pPr algn="l"/>
            <a:endParaRPr lang="en-US" altLang="ja-JP" sz="1200" dirty="0"/>
          </a:p>
          <a:p>
            <a:pPr algn="l"/>
            <a:endParaRPr lang="en-US" altLang="ja-JP" sz="1200" dirty="0" smtClean="0"/>
          </a:p>
          <a:p>
            <a:pPr algn="l"/>
            <a:r>
              <a:rPr lang="ja-JP" altLang="en-US" sz="1200" dirty="0" smtClean="0"/>
              <a:t>このように密閉箱付きでは、空気バネの剛性が付加され、</a:t>
            </a:r>
            <a:r>
              <a:rPr lang="en-US" altLang="ja-JP" sz="1200" dirty="0" smtClean="0"/>
              <a:t>f0</a:t>
            </a:r>
            <a:r>
              <a:rPr lang="ja-JP" altLang="en-US" sz="1200" dirty="0" smtClean="0"/>
              <a:t>上昇</a:t>
            </a:r>
            <a:r>
              <a:rPr lang="en-US" altLang="ja-JP" sz="1200" dirty="0" smtClean="0"/>
              <a:t>Q</a:t>
            </a:r>
            <a:r>
              <a:rPr lang="ja-JP" altLang="en-US" sz="1200" dirty="0" smtClean="0"/>
              <a:t>の上昇という結果になります。</a:t>
            </a:r>
            <a:endParaRPr lang="en-US" altLang="ja-JP" sz="1200" dirty="0" smtClean="0"/>
          </a:p>
          <a:p>
            <a:pPr algn="l"/>
            <a:endParaRPr lang="en-US" altLang="ja-JP" sz="1200" dirty="0" smtClean="0"/>
          </a:p>
        </p:txBody>
      </p:sp>
    </p:spTree>
    <p:extLst>
      <p:ext uri="{BB962C8B-B14F-4D97-AF65-F5344CB8AC3E}">
        <p14:creationId xmlns:p14="http://schemas.microsoft.com/office/powerpoint/2010/main" val="123583699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88274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Demo06</a:t>
            </a:r>
            <a:r>
              <a:rPr lang="ja-JP" altLang="en-US" dirty="0">
                <a:latin typeface="ＭＳ Ｐゴシック" panose="020B0600070205080204" pitchFamily="50" charset="-128"/>
                <a:ea typeface="ＭＳ Ｐゴシック" panose="020B0600070205080204" pitchFamily="50" charset="-128"/>
              </a:rPr>
              <a:t>　サブサーキットの導入</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7109639"/>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smtClean="0"/>
          </a:p>
          <a:p>
            <a:pPr algn="l"/>
            <a:r>
              <a:rPr lang="ja-JP" altLang="en-US" sz="1200" dirty="0" smtClean="0"/>
              <a:t>ここまでで電気機械音響の連成を実現することができました。</a:t>
            </a:r>
            <a:endParaRPr lang="en-US" altLang="ja-JP" sz="1200" dirty="0" smtClean="0"/>
          </a:p>
          <a:p>
            <a:pPr algn="l"/>
            <a:endParaRPr lang="en-US" altLang="ja-JP" sz="1200" dirty="0"/>
          </a:p>
          <a:p>
            <a:pPr algn="l"/>
            <a:r>
              <a:rPr lang="ja-JP" altLang="en-US" sz="1200" dirty="0" smtClean="0"/>
              <a:t>これからさらに回路を拡張していくにあたり、音響素子より使いやすくするために、</a:t>
            </a:r>
            <a:endParaRPr lang="en-US" altLang="ja-JP" sz="1200" dirty="0" smtClean="0"/>
          </a:p>
          <a:p>
            <a:pPr algn="l"/>
            <a:r>
              <a:rPr lang="ja-JP" altLang="en-US" sz="1200" dirty="0" smtClean="0"/>
              <a:t>サブ</a:t>
            </a:r>
            <a:r>
              <a:rPr lang="ja-JP" altLang="en-US" sz="1200" dirty="0"/>
              <a:t>サーキット</a:t>
            </a:r>
            <a:r>
              <a:rPr lang="ja-JP" altLang="en-US" sz="1200" dirty="0" smtClean="0"/>
              <a:t>を導入してみます。</a:t>
            </a:r>
            <a:endParaRPr lang="en-US" altLang="ja-JP" sz="1200" dirty="0" smtClean="0"/>
          </a:p>
          <a:p>
            <a:pPr algn="l"/>
            <a:endParaRPr lang="en-US" altLang="ja-JP" sz="1200" dirty="0"/>
          </a:p>
          <a:p>
            <a:pPr algn="l"/>
            <a:r>
              <a:rPr lang="ja-JP" altLang="en-US" sz="1200" dirty="0" smtClean="0"/>
              <a:t>こちらの表にある孔やスリット、空気室や放射ピストンをサブサーキットにしてみます。</a:t>
            </a:r>
            <a:endParaRPr lang="en-US" altLang="ja-JP" sz="1200" dirty="0" smtClean="0"/>
          </a:p>
          <a:p>
            <a:pPr algn="l"/>
            <a:endParaRPr lang="en-US" altLang="ja-JP" sz="1200" dirty="0"/>
          </a:p>
          <a:p>
            <a:pPr algn="l"/>
            <a:r>
              <a:rPr lang="ja-JP" altLang="en-US" sz="1200" dirty="0" smtClean="0"/>
              <a:t>それぞれの素子の回路を作成しと計算式を記入します。また、この回路図と同じ入出力ポートを持つ、回路</a:t>
            </a:r>
            <a:r>
              <a:rPr lang="ja-JP" altLang="en-US" sz="1200" dirty="0"/>
              <a:t>シンボル</a:t>
            </a:r>
            <a:r>
              <a:rPr lang="ja-JP" altLang="en-US" sz="1200" dirty="0" smtClean="0"/>
              <a:t>の</a:t>
            </a:r>
            <a:r>
              <a:rPr lang="ja-JP" altLang="en-US" sz="1200" dirty="0"/>
              <a:t>ファイル</a:t>
            </a:r>
            <a:r>
              <a:rPr lang="ja-JP" altLang="en-US" sz="1200" dirty="0" smtClean="0"/>
              <a:t>も作成し同じフォルダにおきます。</a:t>
            </a:r>
            <a:endParaRPr lang="en-US" altLang="ja-JP" sz="1200" dirty="0" smtClean="0"/>
          </a:p>
          <a:p>
            <a:pPr algn="l"/>
            <a:endParaRPr lang="en-US" altLang="ja-JP" sz="1200" dirty="0"/>
          </a:p>
          <a:p>
            <a:pPr algn="l"/>
            <a:r>
              <a:rPr lang="ja-JP" altLang="en-US" sz="1200" dirty="0"/>
              <a:t>今回</a:t>
            </a:r>
            <a:r>
              <a:rPr lang="ja-JP" altLang="en-US" sz="1200" dirty="0" smtClean="0"/>
              <a:t>はマイシンボルはというフォルダに置きました。</a:t>
            </a:r>
            <a:endParaRPr lang="en-US" altLang="ja-JP" sz="1200" dirty="0" smtClean="0"/>
          </a:p>
          <a:p>
            <a:pPr algn="l"/>
            <a:endParaRPr lang="en-US" altLang="ja-JP" sz="1200" dirty="0" smtClean="0"/>
          </a:p>
          <a:p>
            <a:pPr algn="l"/>
            <a:endParaRPr lang="en-US" altLang="ja-JP" sz="1200" dirty="0"/>
          </a:p>
          <a:p>
            <a:pPr algn="l"/>
            <a:r>
              <a:rPr lang="ja-JP" altLang="en-US" sz="1200" dirty="0" smtClean="0"/>
              <a:t>試しに、一つ前のデモのキャパシタを置き換えてみます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サブサーキットに必要な値を入れます</a:t>
            </a:r>
            <a:endParaRPr lang="en-US" altLang="ja-JP" sz="1200" dirty="0" smtClean="0"/>
          </a:p>
          <a:p>
            <a:pPr algn="l"/>
            <a:r>
              <a:rPr lang="ja-JP" altLang="en-US" sz="1200" dirty="0"/>
              <a:t>キャパシタ</a:t>
            </a:r>
            <a:r>
              <a:rPr lang="ja-JP" altLang="en-US" sz="1200" dirty="0" smtClean="0"/>
              <a:t>の</a:t>
            </a:r>
            <a:r>
              <a:rPr lang="ja-JP" altLang="en-US" sz="1200" dirty="0"/>
              <a:t>場合</a:t>
            </a:r>
            <a:r>
              <a:rPr lang="ja-JP" altLang="en-US" sz="1200" dirty="0" smtClean="0"/>
              <a:t>は内容積ですが、容積を立法ミリメートルの単位で</a:t>
            </a:r>
            <a:r>
              <a:rPr lang="en-US" altLang="ja-JP" sz="1200" dirty="0" smtClean="0"/>
              <a:t>V=</a:t>
            </a:r>
            <a:r>
              <a:rPr lang="ja-JP" altLang="en-US" sz="1200" dirty="0" smtClean="0"/>
              <a:t>として与えることで、サブサーキット内で音響インピーダンスの計算がされます。</a:t>
            </a:r>
            <a:endParaRPr lang="en-US" altLang="ja-JP" sz="1200" dirty="0" smtClean="0"/>
          </a:p>
          <a:p>
            <a:pPr algn="l"/>
            <a:endParaRPr lang="en-US" altLang="ja-JP" sz="1200" dirty="0"/>
          </a:p>
          <a:p>
            <a:pPr algn="l"/>
            <a:r>
              <a:rPr lang="en-US" altLang="ja-JP" sz="1200" dirty="0" smtClean="0"/>
              <a:t>0.001</a:t>
            </a:r>
            <a:r>
              <a:rPr lang="ja-JP" altLang="en-US" sz="1200" dirty="0" smtClean="0"/>
              <a:t>立方メートルに</a:t>
            </a:r>
            <a:r>
              <a:rPr lang="en-US" altLang="ja-JP" sz="1200" dirty="0" smtClean="0"/>
              <a:t>10</a:t>
            </a:r>
            <a:r>
              <a:rPr lang="ja-JP" altLang="en-US" sz="1200" dirty="0" smtClean="0"/>
              <a:t>の</a:t>
            </a:r>
            <a:r>
              <a:rPr lang="en-US" altLang="ja-JP" sz="1200" dirty="0" smtClean="0"/>
              <a:t>9</a:t>
            </a:r>
            <a:r>
              <a:rPr lang="ja-JP" altLang="en-US" sz="1200" dirty="0" smtClean="0"/>
              <a:t>乗をかけて立法ミリにします</a:t>
            </a:r>
            <a:endParaRPr lang="en-US" altLang="ja-JP" sz="1200" dirty="0" smtClean="0"/>
          </a:p>
          <a:p>
            <a:pPr algn="l"/>
            <a:endParaRPr lang="en-US" altLang="ja-JP" sz="1200" dirty="0"/>
          </a:p>
          <a:p>
            <a:pPr algn="l"/>
            <a:r>
              <a:rPr lang="ja-JP" altLang="en-US" sz="1200" dirty="0" smtClean="0"/>
              <a:t>また、この素子ではキャパシタの片側をすでに設置しており</a:t>
            </a:r>
            <a:endParaRPr lang="en-US" altLang="ja-JP" sz="1200" dirty="0" smtClean="0"/>
          </a:p>
          <a:p>
            <a:pPr algn="l"/>
            <a:r>
              <a:rPr lang="ja-JP" altLang="en-US" sz="1200" dirty="0" smtClean="0"/>
              <a:t>入力ポート</a:t>
            </a:r>
            <a:r>
              <a:rPr lang="en-US" altLang="ja-JP" sz="1200" dirty="0"/>
              <a:t>1</a:t>
            </a:r>
            <a:r>
              <a:rPr lang="ja-JP" altLang="en-US" sz="1200" dirty="0" smtClean="0"/>
              <a:t>つのみとなりま</a:t>
            </a:r>
            <a:r>
              <a:rPr lang="ja-JP" altLang="en-US" sz="1200" dirty="0"/>
              <a:t>す</a:t>
            </a:r>
            <a:endParaRPr lang="en-US" altLang="ja-JP" sz="1200" dirty="0" smtClean="0"/>
          </a:p>
          <a:p>
            <a:pPr algn="l"/>
            <a:endParaRPr lang="en-US" altLang="ja-JP" sz="1200" dirty="0"/>
          </a:p>
          <a:p>
            <a:pPr algn="l"/>
            <a:r>
              <a:rPr lang="ja-JP" altLang="en-US" sz="1200" dirty="0" smtClean="0"/>
              <a:t>解析します</a:t>
            </a:r>
            <a:endParaRPr lang="en-US" altLang="ja-JP" sz="1200" dirty="0" smtClean="0"/>
          </a:p>
          <a:p>
            <a:pPr algn="l"/>
            <a:endParaRPr lang="en-US" altLang="ja-JP" sz="1200" dirty="0"/>
          </a:p>
          <a:p>
            <a:pPr algn="l"/>
            <a:endParaRPr lang="en-US" altLang="ja-JP" sz="1200" dirty="0" smtClean="0"/>
          </a:p>
          <a:p>
            <a:pPr algn="l"/>
            <a:r>
              <a:rPr lang="ja-JP" altLang="en-US" sz="1200" dirty="0" smtClean="0"/>
              <a:t>書き換え</a:t>
            </a:r>
            <a:r>
              <a:rPr lang="ja-JP" altLang="en-US" sz="1200" dirty="0"/>
              <a:t>前</a:t>
            </a:r>
            <a:r>
              <a:rPr lang="ja-JP" altLang="en-US" sz="1200" dirty="0" smtClean="0"/>
              <a:t>の結果と重ねてみます</a:t>
            </a:r>
            <a:endParaRPr lang="en-US" altLang="ja-JP" sz="1200" dirty="0" smtClean="0"/>
          </a:p>
          <a:p>
            <a:pPr algn="l"/>
            <a:endParaRPr lang="en-US" altLang="ja-JP" sz="1200" dirty="0"/>
          </a:p>
          <a:p>
            <a:pPr algn="l"/>
            <a:r>
              <a:rPr lang="ja-JP" altLang="en-US" sz="1200" dirty="0" smtClean="0"/>
              <a:t>すみません、少し表示を修正しています。</a:t>
            </a:r>
            <a:endParaRPr lang="en-US" altLang="ja-JP" sz="1200" dirty="0" smtClean="0"/>
          </a:p>
          <a:p>
            <a:pPr algn="l"/>
            <a:endParaRPr lang="en-US" altLang="ja-JP" sz="1200" dirty="0"/>
          </a:p>
          <a:p>
            <a:pPr algn="l"/>
            <a:r>
              <a:rPr lang="ja-JP" altLang="en-US" sz="1200" dirty="0" smtClean="0"/>
              <a:t>こちらのようにぴったりとかさなり、同じ結果となっていることが確認できました。</a:t>
            </a:r>
            <a:endParaRPr lang="en-US" altLang="ja-JP" sz="1200" dirty="0" smtClean="0"/>
          </a:p>
          <a:p>
            <a:pPr algn="l"/>
            <a:endParaRPr lang="en-US" altLang="ja-JP" sz="1200" dirty="0"/>
          </a:p>
          <a:p>
            <a:pPr algn="l"/>
            <a:endParaRPr lang="en-US" altLang="ja-JP" sz="1200" dirty="0" smtClean="0"/>
          </a:p>
        </p:txBody>
      </p:sp>
    </p:spTree>
    <p:extLst>
      <p:ext uri="{BB962C8B-B14F-4D97-AF65-F5344CB8AC3E}">
        <p14:creationId xmlns:p14="http://schemas.microsoft.com/office/powerpoint/2010/main" val="218311578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90679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Demo07</a:t>
            </a:r>
            <a:r>
              <a:rPr lang="ja-JP" altLang="en-US" dirty="0">
                <a:latin typeface="ＭＳ Ｐゴシック" panose="020B0600070205080204" pitchFamily="50" charset="-128"/>
                <a:ea typeface="ＭＳ Ｐゴシック" panose="020B0600070205080204" pitchFamily="50" charset="-128"/>
              </a:rPr>
              <a:t>　パラメータの変更検討</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5632311"/>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smtClean="0"/>
          </a:p>
          <a:p>
            <a:pPr algn="l"/>
            <a:r>
              <a:rPr lang="ja-JP" altLang="en-US" sz="1200" dirty="0" smtClean="0"/>
              <a:t>ここで、各素子のパラメータが変化したとき、</a:t>
            </a:r>
            <a:endParaRPr lang="en-US" altLang="ja-JP" sz="1200" dirty="0" smtClean="0"/>
          </a:p>
          <a:p>
            <a:pPr algn="l"/>
            <a:r>
              <a:rPr lang="ja-JP" altLang="en-US" sz="1200" dirty="0"/>
              <a:t>全体</a:t>
            </a:r>
            <a:r>
              <a:rPr lang="ja-JP" altLang="en-US" sz="1200" dirty="0" smtClean="0"/>
              <a:t>の</a:t>
            </a:r>
            <a:r>
              <a:rPr lang="ja-JP" altLang="en-US" sz="1200" dirty="0"/>
              <a:t>特性</a:t>
            </a:r>
            <a:r>
              <a:rPr lang="ja-JP" altLang="en-US" sz="1200" dirty="0" smtClean="0"/>
              <a:t>がどのように変化するか、検討する方法を紹介したいと思います、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そのためには</a:t>
            </a:r>
            <a:r>
              <a:rPr lang="en-US" altLang="ja-JP" sz="1200" dirty="0" smtClean="0"/>
              <a:t>.step</a:t>
            </a:r>
            <a:r>
              <a:rPr lang="ja-JP" altLang="en-US" sz="1200" dirty="0" smtClean="0"/>
              <a:t>というコマンドを使用します</a:t>
            </a:r>
            <a:endParaRPr lang="en-US" altLang="ja-JP" sz="1200" dirty="0" smtClean="0"/>
          </a:p>
          <a:p>
            <a:pPr algn="l"/>
            <a:endParaRPr lang="en-US" altLang="ja-JP" sz="1200" dirty="0"/>
          </a:p>
          <a:p>
            <a:pPr algn="l"/>
            <a:r>
              <a:rPr lang="ja-JP" altLang="en-US" sz="1200" dirty="0" smtClean="0"/>
              <a:t>変数の与え方にはいくつかありますが、個々ではリストで与えます。</a:t>
            </a:r>
            <a:endParaRPr lang="en-US" altLang="ja-JP" sz="1200" dirty="0" smtClean="0"/>
          </a:p>
          <a:p>
            <a:pPr algn="l"/>
            <a:r>
              <a:rPr lang="ja-JP" altLang="en-US" sz="1200" dirty="0"/>
              <a:t>他</a:t>
            </a:r>
            <a:r>
              <a:rPr lang="ja-JP" altLang="en-US" sz="1200" dirty="0" smtClean="0"/>
              <a:t>には開始の値と終了の値と刻み幅、といった形で与えることもできます</a:t>
            </a:r>
            <a:endParaRPr lang="en-US" altLang="ja-JP" sz="1200" dirty="0" smtClean="0"/>
          </a:p>
          <a:p>
            <a:pPr algn="l"/>
            <a:endParaRPr lang="en-US" altLang="ja-JP" sz="1200" dirty="0"/>
          </a:p>
          <a:p>
            <a:pPr algn="l"/>
            <a:r>
              <a:rPr lang="ja-JP" altLang="en-US" sz="1200" dirty="0" smtClean="0"/>
              <a:t>今回はあらたにＫというパラメータを作成し、その値が</a:t>
            </a:r>
            <a:r>
              <a:rPr lang="en-US" altLang="ja-JP" sz="1200" dirty="0" smtClean="0"/>
              <a:t>0.5, 1, 2</a:t>
            </a:r>
            <a:r>
              <a:rPr lang="ja-JP" altLang="en-US" sz="1200" dirty="0" smtClean="0"/>
              <a:t>という</a:t>
            </a:r>
            <a:r>
              <a:rPr lang="en-US" altLang="ja-JP" sz="1200" dirty="0" smtClean="0"/>
              <a:t>3</a:t>
            </a:r>
            <a:r>
              <a:rPr lang="ja-JP" altLang="en-US" sz="1200" dirty="0" err="1" smtClean="0"/>
              <a:t>つの</a:t>
            </a:r>
            <a:r>
              <a:rPr lang="ja-JP" altLang="en-US" sz="1200" dirty="0" smtClean="0"/>
              <a:t>値をとるように設定しました。</a:t>
            </a:r>
            <a:endParaRPr lang="en-US" altLang="ja-JP" sz="1200" dirty="0" smtClean="0"/>
          </a:p>
          <a:p>
            <a:pPr algn="l"/>
            <a:endParaRPr lang="en-US" altLang="ja-JP" sz="1200" dirty="0"/>
          </a:p>
          <a:p>
            <a:pPr algn="l"/>
            <a:r>
              <a:rPr lang="ja-JP" altLang="en-US" sz="1200" dirty="0" smtClean="0"/>
              <a:t>これを箱の内容積にかけてあげることで、内容積が半分、同じ、バイの時の計算をさせてみます。</a:t>
            </a:r>
            <a:endParaRPr lang="en-US" altLang="ja-JP" sz="1200" dirty="0" smtClean="0"/>
          </a:p>
          <a:p>
            <a:pPr algn="l"/>
            <a:endParaRPr lang="en-US" altLang="ja-JP" sz="1200" dirty="0"/>
          </a:p>
          <a:p>
            <a:pPr algn="l"/>
            <a:r>
              <a:rPr lang="ja-JP" altLang="en-US" sz="1200" dirty="0" smtClean="0"/>
              <a:t>解析を実行します。</a:t>
            </a:r>
            <a:endParaRPr lang="en-US" altLang="ja-JP" sz="1200" dirty="0" smtClean="0"/>
          </a:p>
          <a:p>
            <a:pPr algn="l"/>
            <a:endParaRPr lang="en-US" altLang="ja-JP" sz="1200" dirty="0"/>
          </a:p>
          <a:p>
            <a:pPr algn="l"/>
            <a:r>
              <a:rPr lang="ja-JP" altLang="en-US" sz="1200" dirty="0" smtClean="0"/>
              <a:t>三本の結果が出力されました。</a:t>
            </a:r>
            <a:endParaRPr lang="en-US" altLang="ja-JP" sz="1200" dirty="0" smtClean="0"/>
          </a:p>
          <a:p>
            <a:pPr algn="l"/>
            <a:endParaRPr lang="en-US" altLang="ja-JP" sz="1200" dirty="0"/>
          </a:p>
          <a:p>
            <a:pPr algn="l"/>
            <a:r>
              <a:rPr lang="ja-JP" altLang="en-US" sz="1200" dirty="0" smtClean="0"/>
              <a:t>右クリック、ビュー、セレクトステップ、から、</a:t>
            </a:r>
            <a:r>
              <a:rPr lang="ja-JP" altLang="en-US" sz="1200" dirty="0"/>
              <a:t>ステップ</a:t>
            </a:r>
            <a:r>
              <a:rPr lang="ja-JP" altLang="en-US" sz="1200" dirty="0" smtClean="0"/>
              <a:t>の選択ができます。</a:t>
            </a:r>
            <a:endParaRPr lang="en-US" altLang="ja-JP" sz="1200" dirty="0" smtClean="0"/>
          </a:p>
          <a:p>
            <a:pPr algn="l"/>
            <a:endParaRPr lang="en-US" altLang="ja-JP" sz="1200" dirty="0"/>
          </a:p>
          <a:p>
            <a:pPr algn="l"/>
            <a:endParaRPr lang="en-US" altLang="ja-JP" sz="1200" dirty="0" smtClean="0"/>
          </a:p>
          <a:p>
            <a:pPr algn="l"/>
            <a:r>
              <a:rPr lang="en-US" altLang="ja-JP" sz="1200" dirty="0" smtClean="0"/>
              <a:t>python</a:t>
            </a:r>
            <a:r>
              <a:rPr lang="ja-JP" altLang="en-US" sz="1200" dirty="0" smtClean="0"/>
              <a:t>の</a:t>
            </a:r>
            <a:r>
              <a:rPr lang="en-US" altLang="ja-JP" sz="1200" dirty="0" err="1" smtClean="0"/>
              <a:t>ltspice</a:t>
            </a:r>
            <a:r>
              <a:rPr lang="ja-JP" altLang="en-US" sz="1200" dirty="0" smtClean="0"/>
              <a:t>ライブラリで</a:t>
            </a:r>
            <a:r>
              <a:rPr lang="ja-JP" altLang="en-US" sz="1200" dirty="0"/>
              <a:t>も</a:t>
            </a:r>
            <a:r>
              <a:rPr lang="ja-JP" altLang="en-US" sz="1200" dirty="0" smtClean="0"/>
              <a:t>各ステップを分けて取り出すことができます。</a:t>
            </a:r>
            <a:endParaRPr lang="en-US" altLang="ja-JP" sz="1200" dirty="0" smtClean="0"/>
          </a:p>
          <a:p>
            <a:pPr algn="l"/>
            <a:endParaRPr lang="en-US" altLang="ja-JP" sz="1200" dirty="0" smtClean="0"/>
          </a:p>
          <a:p>
            <a:pPr algn="l"/>
            <a:r>
              <a:rPr lang="ja-JP" altLang="en-US" sz="1200" dirty="0" smtClean="0"/>
              <a:t>内容</a:t>
            </a:r>
            <a:r>
              <a:rPr lang="ja-JP" altLang="en-US" sz="1200" dirty="0"/>
              <a:t>積</a:t>
            </a:r>
            <a:r>
              <a:rPr lang="ja-JP" altLang="en-US" sz="1200" dirty="0" smtClean="0"/>
              <a:t>が小さいときには</a:t>
            </a:r>
            <a:r>
              <a:rPr lang="en-US" altLang="ja-JP" sz="1200" dirty="0" smtClean="0"/>
              <a:t>f0/Q</a:t>
            </a:r>
            <a:r>
              <a:rPr lang="ja-JP" altLang="en-US" sz="1200" dirty="0" smtClean="0"/>
              <a:t>の上昇があり、大きいときには</a:t>
            </a:r>
            <a:r>
              <a:rPr lang="en-US" altLang="ja-JP" sz="1200" dirty="0" smtClean="0"/>
              <a:t>f0</a:t>
            </a:r>
            <a:r>
              <a:rPr lang="ja-JP" altLang="en-US" sz="1200" dirty="0" smtClean="0"/>
              <a:t>・</a:t>
            </a:r>
            <a:r>
              <a:rPr lang="en-US" altLang="ja-JP" sz="1200" dirty="0" smtClean="0"/>
              <a:t>Q</a:t>
            </a:r>
            <a:r>
              <a:rPr lang="ja-JP" altLang="en-US" sz="1200" dirty="0" smtClean="0"/>
              <a:t>ともに下がります。</a:t>
            </a:r>
            <a:endParaRPr lang="en-US" altLang="ja-JP" sz="1200" dirty="0" smtClean="0"/>
          </a:p>
          <a:p>
            <a:pPr algn="l"/>
            <a:r>
              <a:rPr lang="ja-JP" altLang="en-US" sz="1200" dirty="0" smtClean="0"/>
              <a:t>納得</a:t>
            </a:r>
            <a:r>
              <a:rPr lang="ja-JP" altLang="en-US" sz="1200" dirty="0"/>
              <a:t>的</a:t>
            </a:r>
            <a:r>
              <a:rPr lang="ja-JP" altLang="en-US" sz="1200" dirty="0" smtClean="0"/>
              <a:t>な</a:t>
            </a:r>
            <a:r>
              <a:rPr lang="ja-JP" altLang="en-US" sz="1200" dirty="0"/>
              <a:t>結果</a:t>
            </a:r>
            <a:r>
              <a:rPr lang="ja-JP" altLang="en-US" sz="1200" dirty="0" smtClean="0"/>
              <a:t>であると思います。</a:t>
            </a:r>
            <a:endParaRPr lang="en-US" altLang="ja-JP" sz="1200" dirty="0"/>
          </a:p>
          <a:p>
            <a:pPr algn="l"/>
            <a:endParaRPr lang="en-US" altLang="ja-JP" sz="1200" dirty="0" smtClean="0"/>
          </a:p>
        </p:txBody>
      </p:sp>
    </p:spTree>
    <p:extLst>
      <p:ext uri="{BB962C8B-B14F-4D97-AF65-F5344CB8AC3E}">
        <p14:creationId xmlns:p14="http://schemas.microsoft.com/office/powerpoint/2010/main" val="209584670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3917739"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Demo08</a:t>
            </a:r>
            <a:r>
              <a:rPr lang="ja-JP" altLang="en-US" dirty="0">
                <a:latin typeface="ＭＳ Ｐゴシック" panose="020B0600070205080204" pitchFamily="50" charset="-128"/>
                <a:ea typeface="ＭＳ Ｐゴシック" panose="020B0600070205080204" pitchFamily="50" charset="-128"/>
              </a:rPr>
              <a:t>　より複雑な回路</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8032968"/>
          </a:xfrm>
          <a:prstGeom prst="rect">
            <a:avLst/>
          </a:prstGeom>
        </p:spPr>
        <p:txBody>
          <a:bodyPr wrap="square">
            <a:spAutoFit/>
          </a:bodyPr>
          <a:lstStyle/>
          <a:p>
            <a:pPr algn="l"/>
            <a:r>
              <a:rPr lang="ja-JP" altLang="en-US" sz="1200" dirty="0" smtClean="0"/>
              <a:t>動画なし</a:t>
            </a:r>
            <a:endParaRPr lang="en-US" altLang="ja-JP" sz="1200" dirty="0" smtClean="0"/>
          </a:p>
          <a:p>
            <a:pPr algn="l"/>
            <a:endParaRPr lang="en-US" altLang="ja-JP" sz="1200" dirty="0"/>
          </a:p>
          <a:p>
            <a:pPr algn="l"/>
            <a:endParaRPr lang="en-US" altLang="ja-JP" sz="1200" dirty="0" smtClean="0"/>
          </a:p>
          <a:p>
            <a:pPr algn="l"/>
            <a:r>
              <a:rPr lang="ja-JP" altLang="en-US" sz="1200" dirty="0" smtClean="0"/>
              <a:t>回路作成は一通り説明してきましたので、</a:t>
            </a:r>
            <a:endParaRPr lang="en-US" altLang="ja-JP" sz="1200" dirty="0" smtClean="0"/>
          </a:p>
          <a:p>
            <a:pPr algn="l"/>
            <a:r>
              <a:rPr lang="ja-JP" altLang="en-US" sz="1200" dirty="0" smtClean="0"/>
              <a:t>動画での手順説明を割愛して、内容のみの説明とさせていただきます。</a:t>
            </a:r>
            <a:endParaRPr lang="en-US" altLang="ja-JP" sz="1200" dirty="0" smtClean="0"/>
          </a:p>
          <a:p>
            <a:pPr algn="l"/>
            <a:endParaRPr lang="en-US" altLang="ja-JP" sz="1200" dirty="0"/>
          </a:p>
          <a:p>
            <a:pPr algn="l"/>
            <a:endParaRPr lang="en-US" altLang="ja-JP" sz="1200" dirty="0" smtClean="0"/>
          </a:p>
          <a:p>
            <a:pPr algn="l"/>
            <a:r>
              <a:rPr lang="ja-JP" altLang="en-US" sz="1200" dirty="0" smtClean="0"/>
              <a:t>まず、より複雑な回路を考えてみるにあたって、こちらの</a:t>
            </a:r>
            <a:r>
              <a:rPr lang="en-US" altLang="ja-JP" sz="1200" dirty="0" smtClean="0"/>
              <a:t>MAT-H</a:t>
            </a:r>
            <a:r>
              <a:rPr lang="ja-JP" altLang="en-US" sz="1200" dirty="0" smtClean="0"/>
              <a:t>を題材にします。</a:t>
            </a:r>
            <a:endParaRPr lang="en-US" altLang="ja-JP" sz="1200" dirty="0" smtClean="0"/>
          </a:p>
          <a:p>
            <a:pPr algn="l"/>
            <a:endParaRPr lang="en-US" altLang="ja-JP" sz="1200" dirty="0"/>
          </a:p>
          <a:p>
            <a:pPr algn="l"/>
            <a:r>
              <a:rPr lang="ja-JP" altLang="en-US" sz="1200" dirty="0" smtClean="0"/>
              <a:t>こちらの図にあるように背面は黒い樹脂フレームで覆われており、</a:t>
            </a:r>
            <a:endParaRPr lang="en-US" altLang="ja-JP" sz="1200" dirty="0" smtClean="0"/>
          </a:p>
          <a:p>
            <a:pPr algn="l"/>
            <a:r>
              <a:rPr lang="ja-JP" altLang="en-US" sz="1200" dirty="0" smtClean="0"/>
              <a:t>その内容積と外部への通気孔を音響回路に表現したいと思います。</a:t>
            </a:r>
            <a:endParaRPr lang="en-US" altLang="ja-JP" sz="1200" dirty="0" smtClean="0"/>
          </a:p>
          <a:p>
            <a:pPr algn="l"/>
            <a:endParaRPr lang="en-US" altLang="ja-JP" sz="1200" dirty="0"/>
          </a:p>
          <a:p>
            <a:pPr algn="l"/>
            <a:r>
              <a:rPr lang="ja-JP" altLang="en-US" sz="1200" dirty="0" smtClean="0"/>
              <a:t>またこれまで振動板面積は</a:t>
            </a:r>
            <a:r>
              <a:rPr lang="en-US" altLang="ja-JP" sz="1200" dirty="0" smtClean="0"/>
              <a:t>1</a:t>
            </a:r>
            <a:r>
              <a:rPr lang="ja-JP" altLang="en-US" sz="1200" dirty="0" smtClean="0"/>
              <a:t>つとして考えてきましたが、コイルの内側の</a:t>
            </a:r>
            <a:r>
              <a:rPr lang="en-US" altLang="ja-JP" sz="1200" dirty="0" err="1" smtClean="0"/>
              <a:t>Sdi</a:t>
            </a:r>
            <a:r>
              <a:rPr lang="ja-JP" altLang="en-US" sz="1200" dirty="0" smtClean="0"/>
              <a:t>と外側の</a:t>
            </a:r>
            <a:r>
              <a:rPr lang="en-US" altLang="ja-JP" sz="1200" dirty="0" err="1" smtClean="0"/>
              <a:t>Sdo</a:t>
            </a:r>
            <a:r>
              <a:rPr lang="ja-JP" altLang="en-US" sz="1200" dirty="0" err="1" smtClean="0"/>
              <a:t>とに</a:t>
            </a:r>
            <a:r>
              <a:rPr lang="ja-JP" altLang="en-US" sz="1200" dirty="0" smtClean="0"/>
              <a:t>分けてみます。</a:t>
            </a:r>
            <a:endParaRPr lang="en-US" altLang="ja-JP" sz="1200" dirty="0" smtClean="0"/>
          </a:p>
          <a:p>
            <a:pPr algn="l"/>
            <a:endParaRPr lang="en-US" altLang="ja-JP" sz="1200" dirty="0"/>
          </a:p>
          <a:p>
            <a:pPr algn="l"/>
            <a:r>
              <a:rPr lang="ja-JP" altLang="en-US" sz="1200" dirty="0" smtClean="0"/>
              <a:t>ちなみにこの</a:t>
            </a:r>
            <a:r>
              <a:rPr lang="en-US" altLang="ja-JP" sz="1200" dirty="0" smtClean="0"/>
              <a:t>MAT-H</a:t>
            </a:r>
            <a:r>
              <a:rPr lang="ja-JP" altLang="en-US" sz="1200" dirty="0" smtClean="0"/>
              <a:t>の実測値はこちらのグラフになります。</a:t>
            </a:r>
            <a:endParaRPr lang="en-US" altLang="ja-JP" sz="1200" dirty="0" smtClean="0"/>
          </a:p>
          <a:p>
            <a:pPr algn="l"/>
            <a:endParaRPr lang="en-US" altLang="ja-JP" sz="1200" dirty="0"/>
          </a:p>
          <a:p>
            <a:pPr algn="l"/>
            <a:r>
              <a:rPr lang="en-US" altLang="ja-JP" sz="1200" dirty="0" smtClean="0"/>
              <a:t>4kHz-5kHHz</a:t>
            </a:r>
            <a:r>
              <a:rPr lang="ja-JP" altLang="en-US" sz="1200" dirty="0" smtClean="0"/>
              <a:t>にピークのようなものがあります</a:t>
            </a:r>
            <a:endParaRPr lang="en-US" altLang="ja-JP" sz="1200" dirty="0" smtClean="0"/>
          </a:p>
          <a:p>
            <a:pPr algn="l"/>
            <a:endParaRPr lang="en-US" altLang="ja-JP" sz="1200" dirty="0" smtClean="0"/>
          </a:p>
          <a:p>
            <a:pPr algn="l"/>
            <a:r>
              <a:rPr lang="ja-JP" altLang="en-US" sz="1200" dirty="0"/>
              <a:t>こちらが分割した振動板を表しています </a:t>
            </a:r>
            <a:endParaRPr lang="en-US" altLang="ja-JP" sz="1200" dirty="0" smtClean="0"/>
          </a:p>
          <a:p>
            <a:pPr algn="l"/>
            <a:r>
              <a:rPr lang="ja-JP" altLang="en-US" sz="1200" dirty="0" smtClean="0"/>
              <a:t>係数</a:t>
            </a:r>
            <a:r>
              <a:rPr lang="ja-JP" altLang="en-US" sz="1200" dirty="0"/>
              <a:t>はそれぞれの面積となっています </a:t>
            </a:r>
            <a:endParaRPr lang="en-US" altLang="ja-JP" sz="1200" dirty="0" smtClean="0"/>
          </a:p>
          <a:p>
            <a:pPr algn="l"/>
            <a:endParaRPr lang="en-US" altLang="ja-JP" sz="1200" dirty="0" smtClean="0"/>
          </a:p>
          <a:p>
            <a:pPr algn="l"/>
            <a:r>
              <a:rPr lang="ja-JP" altLang="en-US" sz="1200" dirty="0" smtClean="0"/>
              <a:t>また</a:t>
            </a:r>
            <a:r>
              <a:rPr lang="ja-JP" altLang="en-US" sz="1200" dirty="0"/>
              <a:t>同様に機械回路へのフィードバックもここの圧力差に面積をかけたものとなっています </a:t>
            </a:r>
            <a:endParaRPr lang="en-US" altLang="ja-JP" sz="1200" dirty="0" smtClean="0"/>
          </a:p>
          <a:p>
            <a:pPr algn="l"/>
            <a:endParaRPr lang="en-US" altLang="ja-JP" sz="1200" dirty="0"/>
          </a:p>
          <a:p>
            <a:pPr algn="l"/>
            <a:r>
              <a:rPr lang="ja-JP" altLang="en-US" sz="1200" dirty="0" smtClean="0"/>
              <a:t>こちら</a:t>
            </a:r>
            <a:r>
              <a:rPr lang="ja-JP" altLang="en-US" sz="1200" dirty="0"/>
              <a:t>が振動板とフレームで囲われた内容積です </a:t>
            </a:r>
            <a:endParaRPr lang="en-US" altLang="ja-JP" sz="1200" dirty="0" smtClean="0"/>
          </a:p>
          <a:p>
            <a:pPr algn="l"/>
            <a:endParaRPr lang="en-US" altLang="ja-JP" sz="1200" dirty="0" smtClean="0"/>
          </a:p>
          <a:p>
            <a:pPr algn="l"/>
            <a:r>
              <a:rPr lang="ja-JP" altLang="en-US" sz="1200" dirty="0" smtClean="0"/>
              <a:t>これ</a:t>
            </a:r>
            <a:r>
              <a:rPr lang="ja-JP" altLang="en-US" sz="1200" dirty="0"/>
              <a:t>に並列にフレームの背面開口による音響質量と音響抵抗を接続します </a:t>
            </a:r>
            <a:endParaRPr lang="en-US" altLang="ja-JP" sz="1200" dirty="0" smtClean="0"/>
          </a:p>
          <a:p>
            <a:pPr algn="l"/>
            <a:endParaRPr lang="en-US" altLang="ja-JP" sz="1200" dirty="0"/>
          </a:p>
          <a:p>
            <a:pPr algn="l"/>
            <a:r>
              <a:rPr lang="ja-JP" altLang="en-US" sz="1200" dirty="0" smtClean="0"/>
              <a:t>背面</a:t>
            </a:r>
            <a:r>
              <a:rPr lang="ja-JP" altLang="en-US" sz="1200" dirty="0"/>
              <a:t>開口は二種類ありますので、別のシンボルとなっています </a:t>
            </a:r>
            <a:endParaRPr lang="en-US" altLang="ja-JP" sz="1200" dirty="0" smtClean="0"/>
          </a:p>
          <a:p>
            <a:pPr algn="l"/>
            <a:endParaRPr lang="en-US" altLang="ja-JP" sz="1200" dirty="0"/>
          </a:p>
          <a:p>
            <a:pPr algn="l"/>
            <a:r>
              <a:rPr lang="ja-JP" altLang="en-US" sz="1200" dirty="0" smtClean="0"/>
              <a:t>開口</a:t>
            </a:r>
            <a:r>
              <a:rPr lang="ja-JP" altLang="en-US" sz="1200" dirty="0"/>
              <a:t>からは音が放射されますので、放射インピーダンスを直列に接続します </a:t>
            </a:r>
            <a:endParaRPr lang="en-US" altLang="ja-JP" sz="1200" dirty="0" smtClean="0"/>
          </a:p>
          <a:p>
            <a:pPr algn="l"/>
            <a:endParaRPr lang="en-US" altLang="ja-JP" sz="1200" dirty="0"/>
          </a:p>
          <a:p>
            <a:pPr algn="l"/>
            <a:r>
              <a:rPr lang="ja-JP" altLang="en-US" sz="1200" dirty="0" smtClean="0"/>
              <a:t>向かって</a:t>
            </a:r>
            <a:r>
              <a:rPr lang="ja-JP" altLang="en-US" sz="1200" dirty="0"/>
              <a:t>右側の振動板側にはとくに要素がありませんので、放射インピーダンスのみ配置します </a:t>
            </a:r>
            <a:endParaRPr lang="en-US" altLang="ja-JP" sz="1200" dirty="0" smtClean="0"/>
          </a:p>
          <a:p>
            <a:pPr algn="l"/>
            <a:endParaRPr lang="en-US" altLang="ja-JP" sz="1200" dirty="0"/>
          </a:p>
          <a:p>
            <a:pPr algn="l"/>
            <a:r>
              <a:rPr lang="ja-JP" altLang="en-US" sz="1200" dirty="0" smtClean="0"/>
              <a:t>これ</a:t>
            </a:r>
            <a:r>
              <a:rPr lang="ja-JP" altLang="en-US" sz="1200" dirty="0"/>
              <a:t>を解析しますとこのようになります </a:t>
            </a:r>
            <a:endParaRPr lang="en-US" altLang="ja-JP" sz="1200" dirty="0" smtClean="0"/>
          </a:p>
          <a:p>
            <a:pPr algn="l"/>
            <a:endParaRPr lang="en-US" altLang="ja-JP" sz="1200" dirty="0"/>
          </a:p>
          <a:p>
            <a:pPr algn="l"/>
            <a:r>
              <a:rPr lang="ja-JP" altLang="en-US" sz="1200" dirty="0" smtClean="0"/>
              <a:t>内容積</a:t>
            </a:r>
            <a:r>
              <a:rPr lang="ja-JP" altLang="en-US" sz="1200" dirty="0"/>
              <a:t>と開口は</a:t>
            </a:r>
            <a:r>
              <a:rPr lang="ja-JP" altLang="en-US" sz="1200" dirty="0" err="1"/>
              <a:t>の</a:t>
            </a:r>
            <a:r>
              <a:rPr lang="ja-JP" altLang="en-US" sz="1200" dirty="0"/>
              <a:t>共振が</a:t>
            </a:r>
            <a:r>
              <a:rPr lang="en-US" altLang="ja-JP" sz="1200" dirty="0"/>
              <a:t>45khz</a:t>
            </a:r>
            <a:r>
              <a:rPr lang="ja-JP" altLang="en-US" sz="1200" dirty="0"/>
              <a:t>で出ているのがわかります </a:t>
            </a:r>
            <a:endParaRPr lang="en-US" altLang="ja-JP" sz="1200" dirty="0" smtClean="0"/>
          </a:p>
          <a:p>
            <a:pPr algn="l"/>
            <a:endParaRPr lang="en-US" altLang="ja-JP" sz="1200" dirty="0"/>
          </a:p>
          <a:p>
            <a:pPr algn="l"/>
            <a:r>
              <a:rPr lang="ja-JP" altLang="en-US" sz="1200" dirty="0" smtClean="0"/>
              <a:t>実測</a:t>
            </a:r>
            <a:r>
              <a:rPr lang="ja-JP" altLang="en-US" sz="1200" dirty="0"/>
              <a:t>と重ねて見ましょう 共振点ふくめてよく合致していることがわかります</a:t>
            </a:r>
            <a:endParaRPr lang="en-US" altLang="ja-JP" sz="1200" dirty="0" smtClean="0"/>
          </a:p>
          <a:p>
            <a:pPr algn="l"/>
            <a:endParaRPr lang="en-US" altLang="ja-JP" sz="1200" dirty="0" smtClean="0"/>
          </a:p>
          <a:p>
            <a:pPr algn="l"/>
            <a:endParaRPr lang="en-US" altLang="ja-JP" sz="1200" dirty="0" smtClean="0"/>
          </a:p>
        </p:txBody>
      </p:sp>
      <p:sp>
        <p:nvSpPr>
          <p:cNvPr id="5" name="正方形/長方形 4"/>
          <p:cNvSpPr/>
          <p:nvPr/>
        </p:nvSpPr>
        <p:spPr>
          <a:xfrm>
            <a:off x="6910786" y="1517080"/>
            <a:ext cx="5356591" cy="6924973"/>
          </a:xfrm>
          <a:prstGeom prst="rect">
            <a:avLst/>
          </a:prstGeom>
        </p:spPr>
        <p:txBody>
          <a:bodyPr wrap="square">
            <a:spAutoFit/>
          </a:bodyPr>
          <a:lstStyle/>
          <a:p>
            <a:pPr algn="l"/>
            <a:r>
              <a:rPr lang="ja-JP" altLang="en-US" sz="1200" dirty="0"/>
              <a:t>ではさらに細かく要素を区切っていくとどうなるでしょうか？ </a:t>
            </a:r>
            <a:endParaRPr lang="en-US" altLang="ja-JP" sz="1200" dirty="0" smtClean="0"/>
          </a:p>
          <a:p>
            <a:pPr algn="l"/>
            <a:endParaRPr lang="en-US" altLang="ja-JP" sz="1200" dirty="0"/>
          </a:p>
          <a:p>
            <a:pPr algn="l"/>
            <a:r>
              <a:rPr lang="ja-JP" altLang="en-US" sz="1200" dirty="0" smtClean="0"/>
              <a:t>磁気</a:t>
            </a:r>
            <a:r>
              <a:rPr lang="ja-JP" altLang="en-US" sz="1200" dirty="0"/>
              <a:t>ギャップの内側外側のすきまで内容積が三つにわかれていると考えてみます </a:t>
            </a:r>
            <a:endParaRPr lang="en-US" altLang="ja-JP" sz="1200" dirty="0" smtClean="0"/>
          </a:p>
          <a:p>
            <a:pPr algn="l"/>
            <a:endParaRPr lang="en-US" altLang="ja-JP" sz="1200" dirty="0"/>
          </a:p>
          <a:p>
            <a:pPr algn="l"/>
            <a:r>
              <a:rPr lang="ja-JP" altLang="en-US" sz="1200" dirty="0" smtClean="0"/>
              <a:t>ここ</a:t>
            </a:r>
            <a:r>
              <a:rPr lang="ja-JP" altLang="en-US" sz="1200" dirty="0"/>
              <a:t>で振動板を分割した意味がでてくるのですが、まずは最も外側にある空間から考えてみます </a:t>
            </a:r>
            <a:endParaRPr lang="en-US" altLang="ja-JP" sz="1200" dirty="0" smtClean="0"/>
          </a:p>
          <a:p>
            <a:pPr algn="l"/>
            <a:endParaRPr lang="en-US" altLang="ja-JP" sz="1200" dirty="0"/>
          </a:p>
          <a:p>
            <a:pPr algn="l"/>
            <a:r>
              <a:rPr lang="ja-JP" altLang="en-US" sz="1200" dirty="0" smtClean="0"/>
              <a:t>この</a:t>
            </a:r>
            <a:r>
              <a:rPr lang="ja-JP" altLang="en-US" sz="1200" dirty="0"/>
              <a:t>空間に接しているのは、</a:t>
            </a:r>
            <a:r>
              <a:rPr lang="en-US" altLang="ja-JP" sz="1200" dirty="0" err="1"/>
              <a:t>sdo</a:t>
            </a:r>
            <a:r>
              <a:rPr lang="en-US" altLang="ja-JP" sz="1200" dirty="0"/>
              <a:t> </a:t>
            </a:r>
            <a:r>
              <a:rPr lang="ja-JP" altLang="en-US" sz="1200" dirty="0"/>
              <a:t>の部分ですね </a:t>
            </a:r>
            <a:endParaRPr lang="en-US" altLang="ja-JP" sz="1200" dirty="0" smtClean="0"/>
          </a:p>
          <a:p>
            <a:pPr algn="l"/>
            <a:endParaRPr lang="en-US" altLang="ja-JP" sz="1200" dirty="0"/>
          </a:p>
          <a:p>
            <a:pPr algn="l"/>
            <a:r>
              <a:rPr lang="ja-JP" altLang="en-US" sz="1200" dirty="0" smtClean="0"/>
              <a:t>また</a:t>
            </a:r>
            <a:r>
              <a:rPr lang="ja-JP" altLang="en-US" sz="1200" dirty="0"/>
              <a:t>、フレームの背面開口も接続されています </a:t>
            </a:r>
            <a:endParaRPr lang="en-US" altLang="ja-JP" sz="1200" dirty="0" smtClean="0"/>
          </a:p>
          <a:p>
            <a:pPr algn="l"/>
            <a:endParaRPr lang="en-US" altLang="ja-JP" sz="1200" dirty="0"/>
          </a:p>
          <a:p>
            <a:pPr algn="l"/>
            <a:r>
              <a:rPr lang="ja-JP" altLang="en-US" sz="1200" dirty="0" smtClean="0"/>
              <a:t>さらに</a:t>
            </a:r>
            <a:r>
              <a:rPr lang="ja-JP" altLang="en-US" sz="1200" dirty="0"/>
              <a:t>新しい要素になるのですが、空間に</a:t>
            </a:r>
            <a:r>
              <a:rPr lang="ja-JP" altLang="en-US" sz="1200" dirty="0" err="1"/>
              <a:t>を</a:t>
            </a:r>
            <a:r>
              <a:rPr lang="ja-JP" altLang="en-US" sz="1200" dirty="0"/>
              <a:t>区切った空隙をリング上のスリットと考えて、これも並列に接続します </a:t>
            </a:r>
            <a:endParaRPr lang="en-US" altLang="ja-JP" sz="1200" dirty="0" smtClean="0"/>
          </a:p>
          <a:p>
            <a:pPr algn="l"/>
            <a:endParaRPr lang="en-US" altLang="ja-JP" sz="1200" dirty="0"/>
          </a:p>
          <a:p>
            <a:pPr algn="l"/>
            <a:r>
              <a:rPr lang="ja-JP" altLang="en-US" sz="1200" dirty="0" smtClean="0"/>
              <a:t>フレーム</a:t>
            </a:r>
            <a:r>
              <a:rPr lang="ja-JP" altLang="en-US" sz="1200" dirty="0"/>
              <a:t>の背面開口のさきには放射インピーダンスが直列に接続されます </a:t>
            </a:r>
            <a:endParaRPr lang="en-US" altLang="ja-JP" sz="1200" dirty="0" smtClean="0"/>
          </a:p>
          <a:p>
            <a:pPr algn="l"/>
            <a:endParaRPr lang="en-US" altLang="ja-JP" sz="1200" dirty="0"/>
          </a:p>
          <a:p>
            <a:pPr algn="l"/>
            <a:r>
              <a:rPr lang="ja-JP" altLang="en-US" sz="1200" dirty="0" smtClean="0"/>
              <a:t>一方</a:t>
            </a:r>
            <a:r>
              <a:rPr lang="ja-JP" altLang="en-US" sz="1200" dirty="0"/>
              <a:t>、空隙のさきには分断されたくうかんがありますのでキャパシタで表現</a:t>
            </a:r>
            <a:r>
              <a:rPr lang="ja-JP" altLang="en-US" sz="1200" dirty="0" smtClean="0"/>
              <a:t>します</a:t>
            </a:r>
            <a:endParaRPr lang="en-US" altLang="ja-JP" sz="1200" dirty="0" smtClean="0"/>
          </a:p>
          <a:p>
            <a:pPr algn="l"/>
            <a:endParaRPr lang="en-US" altLang="ja-JP" sz="1200" dirty="0"/>
          </a:p>
          <a:p>
            <a:pPr algn="l"/>
            <a:r>
              <a:rPr lang="ja-JP" altLang="en-US" sz="1200" dirty="0" smtClean="0"/>
              <a:t> </a:t>
            </a:r>
            <a:r>
              <a:rPr lang="ja-JP" altLang="en-US" sz="1200" dirty="0"/>
              <a:t>この空間にはもうひとつの磁気ギャップが接続されていますのでこのようになります </a:t>
            </a:r>
            <a:endParaRPr lang="en-US" altLang="ja-JP" sz="1200" dirty="0" smtClean="0"/>
          </a:p>
          <a:p>
            <a:pPr algn="l"/>
            <a:endParaRPr lang="en-US" altLang="ja-JP" sz="1200" dirty="0"/>
          </a:p>
          <a:p>
            <a:pPr algn="l"/>
            <a:r>
              <a:rPr lang="ja-JP" altLang="en-US" sz="1200" dirty="0" smtClean="0"/>
              <a:t>この</a:t>
            </a:r>
            <a:r>
              <a:rPr lang="ja-JP" altLang="en-US" sz="1200" dirty="0"/>
              <a:t>磁気ギャップのさきには内側の空間があり、またフレームの背面開口も存在します </a:t>
            </a:r>
            <a:endParaRPr lang="en-US" altLang="ja-JP" sz="1200" dirty="0" smtClean="0"/>
          </a:p>
          <a:p>
            <a:pPr algn="l"/>
            <a:endParaRPr lang="en-US" altLang="ja-JP" sz="1200" dirty="0"/>
          </a:p>
          <a:p>
            <a:pPr algn="l"/>
            <a:r>
              <a:rPr lang="ja-JP" altLang="en-US" sz="1200" dirty="0" smtClean="0"/>
              <a:t>そして</a:t>
            </a:r>
            <a:r>
              <a:rPr lang="ja-JP" altLang="en-US" sz="1200" dirty="0"/>
              <a:t>、この空間に接しているのは</a:t>
            </a:r>
            <a:r>
              <a:rPr lang="en-US" altLang="ja-JP" sz="1200" dirty="0" err="1"/>
              <a:t>sdi</a:t>
            </a:r>
            <a:r>
              <a:rPr lang="en-US" altLang="ja-JP" sz="1200" dirty="0"/>
              <a:t> </a:t>
            </a:r>
            <a:r>
              <a:rPr lang="ja-JP" altLang="en-US" sz="1200" dirty="0" err="1"/>
              <a:t>なので</a:t>
            </a:r>
            <a:r>
              <a:rPr lang="ja-JP" altLang="en-US" sz="1200" dirty="0"/>
              <a:t>全体としてはこのような回路となります </a:t>
            </a:r>
            <a:endParaRPr lang="en-US" altLang="ja-JP" sz="1200" dirty="0" smtClean="0"/>
          </a:p>
          <a:p>
            <a:pPr algn="l"/>
            <a:endParaRPr lang="en-US" altLang="ja-JP" sz="1200" dirty="0"/>
          </a:p>
          <a:p>
            <a:pPr algn="l"/>
            <a:r>
              <a:rPr lang="ja-JP" altLang="en-US" sz="1200" dirty="0" smtClean="0"/>
              <a:t>この</a:t>
            </a:r>
            <a:r>
              <a:rPr lang="ja-JP" altLang="en-US" sz="1200" dirty="0"/>
              <a:t>回路で解析しますとこのようになります。 わかりずらいのですが、高い周波数に共振が、増えていることがわかります </a:t>
            </a:r>
            <a:endParaRPr lang="en-US" altLang="ja-JP" sz="1200" dirty="0" smtClean="0"/>
          </a:p>
          <a:p>
            <a:pPr algn="l"/>
            <a:endParaRPr lang="en-US" altLang="ja-JP" sz="1200" dirty="0"/>
          </a:p>
          <a:p>
            <a:pPr algn="l"/>
            <a:r>
              <a:rPr lang="ja-JP" altLang="en-US" sz="1200" dirty="0" smtClean="0"/>
              <a:t>先ほど</a:t>
            </a:r>
            <a:r>
              <a:rPr lang="ja-JP" altLang="en-US" sz="1200" dirty="0"/>
              <a:t>の解析結果と重ねてみます みてお分かりの通り劇的な変化はみられません ですので、時と場合に寄るかもしれませんが、ここまで詳細な回路を検討する意味は実務上薄いと考えます </a:t>
            </a:r>
            <a:endParaRPr lang="en-US" altLang="ja-JP" sz="1200" dirty="0" smtClean="0"/>
          </a:p>
          <a:p>
            <a:pPr algn="l"/>
            <a:endParaRPr lang="en-US" altLang="ja-JP" sz="1200" dirty="0"/>
          </a:p>
          <a:p>
            <a:pPr algn="l"/>
            <a:r>
              <a:rPr lang="ja-JP" altLang="en-US" sz="1200" dirty="0" smtClean="0"/>
              <a:t>顧客</a:t>
            </a:r>
            <a:r>
              <a:rPr lang="ja-JP" altLang="en-US" sz="1200" dirty="0"/>
              <a:t>等に対して、難解な回路を提示して、おっ、と思わせる効果はあるかも知れませんね</a:t>
            </a:r>
            <a:endParaRPr lang="en-US" altLang="ja-JP" sz="1200" dirty="0" smtClean="0"/>
          </a:p>
        </p:txBody>
      </p:sp>
    </p:spTree>
    <p:extLst>
      <p:ext uri="{BB962C8B-B14F-4D97-AF65-F5344CB8AC3E}">
        <p14:creationId xmlns:p14="http://schemas.microsoft.com/office/powerpoint/2010/main" val="282277459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78015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Demo09</a:t>
            </a:r>
            <a:r>
              <a:rPr lang="ja-JP" altLang="en-US" dirty="0">
                <a:latin typeface="ＭＳ Ｐゴシック" panose="020B0600070205080204" pitchFamily="50" charset="-128"/>
                <a:ea typeface="ＭＳ Ｐゴシック" panose="020B0600070205080204" pitchFamily="50" charset="-128"/>
              </a:rPr>
              <a:t>　圧力音場での解析例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6001643"/>
          </a:xfrm>
          <a:prstGeom prst="rect">
            <a:avLst/>
          </a:prstGeom>
        </p:spPr>
        <p:txBody>
          <a:bodyPr wrap="square">
            <a:spAutoFit/>
          </a:bodyPr>
          <a:lstStyle/>
          <a:p>
            <a:pPr algn="l"/>
            <a:r>
              <a:rPr lang="ja-JP" altLang="en-US" sz="1200" dirty="0" smtClean="0"/>
              <a:t>動画なし</a:t>
            </a:r>
            <a:endParaRPr lang="en-US" altLang="ja-JP" sz="1200" dirty="0" smtClean="0"/>
          </a:p>
          <a:p>
            <a:pPr algn="l"/>
            <a:endParaRPr lang="en-US" altLang="ja-JP" sz="1200" dirty="0"/>
          </a:p>
          <a:p>
            <a:pPr algn="l"/>
            <a:endParaRPr lang="en-US" altLang="ja-JP" sz="1200" dirty="0" smtClean="0"/>
          </a:p>
          <a:p>
            <a:pPr algn="l"/>
            <a:r>
              <a:rPr lang="ja-JP" altLang="en-US" sz="1200" dirty="0" smtClean="0"/>
              <a:t>続いて、</a:t>
            </a:r>
            <a:r>
              <a:rPr lang="en-US" altLang="ja-JP" sz="1200" dirty="0" smtClean="0"/>
              <a:t>MAT</a:t>
            </a:r>
            <a:r>
              <a:rPr lang="ja-JP" altLang="en-US" sz="1200" dirty="0" smtClean="0"/>
              <a:t>の測定やヘッドホンなどの、密閉や半</a:t>
            </a:r>
            <a:r>
              <a:rPr lang="ja-JP" altLang="en-US" sz="1200" dirty="0" smtClean="0"/>
              <a:t>密閉状態のような</a:t>
            </a:r>
            <a:endParaRPr lang="en-US" altLang="ja-JP" sz="1200" dirty="0" smtClean="0"/>
          </a:p>
          <a:p>
            <a:pPr algn="l"/>
            <a:r>
              <a:rPr lang="ja-JP" altLang="en-US" sz="1200" dirty="0" smtClean="0"/>
              <a:t>圧力</a:t>
            </a:r>
            <a:r>
              <a:rPr lang="ja-JP" altLang="en-US" sz="1200" dirty="0"/>
              <a:t>音場</a:t>
            </a:r>
            <a:r>
              <a:rPr lang="ja-JP" altLang="en-US" sz="1200" dirty="0" smtClean="0"/>
              <a:t>における解析を紹介します。</a:t>
            </a:r>
            <a:endParaRPr lang="en-US" altLang="ja-JP" sz="1200" dirty="0" smtClean="0"/>
          </a:p>
          <a:p>
            <a:pPr algn="l"/>
            <a:endParaRPr lang="en-US" altLang="ja-JP" sz="1200" dirty="0"/>
          </a:p>
          <a:p>
            <a:pPr algn="l"/>
            <a:r>
              <a:rPr lang="ja-JP" altLang="en-US" sz="1200" dirty="0" smtClean="0"/>
              <a:t>先ほどの</a:t>
            </a:r>
            <a:r>
              <a:rPr lang="en-US" altLang="ja-JP" sz="1200" dirty="0" smtClean="0"/>
              <a:t>MAT-H</a:t>
            </a:r>
            <a:r>
              <a:rPr lang="ja-JP" altLang="en-US" sz="1200" dirty="0" smtClean="0"/>
              <a:t>の実際の検査で使用しているアダプタをモデル化してみます。</a:t>
            </a:r>
            <a:endParaRPr lang="en-US" altLang="ja-JP" sz="1200" dirty="0" smtClean="0"/>
          </a:p>
          <a:p>
            <a:pPr algn="l"/>
            <a:endParaRPr lang="en-US" altLang="ja-JP" sz="1200" dirty="0"/>
          </a:p>
          <a:p>
            <a:pPr algn="l"/>
            <a:r>
              <a:rPr lang="ja-JP" altLang="en-US" sz="1200" dirty="0" smtClean="0"/>
              <a:t>構造としては振動板前面に空間があり。その円筒部側面に三つの漏れ孔があります。</a:t>
            </a:r>
            <a:endParaRPr lang="en-US" altLang="ja-JP" sz="1200" dirty="0" smtClean="0"/>
          </a:p>
          <a:p>
            <a:pPr algn="l"/>
            <a:endParaRPr lang="en-US" altLang="ja-JP" sz="1200" dirty="0" smtClean="0"/>
          </a:p>
          <a:p>
            <a:pPr algn="l"/>
            <a:r>
              <a:rPr lang="ja-JP" altLang="en-US" sz="1200" dirty="0" smtClean="0"/>
              <a:t>ということで、回路の方を見てみます。</a:t>
            </a:r>
            <a:endParaRPr lang="en-US" altLang="ja-JP" sz="1200" dirty="0" smtClean="0"/>
          </a:p>
          <a:p>
            <a:pPr algn="l"/>
            <a:endParaRPr lang="en-US" altLang="ja-JP" sz="1200" dirty="0"/>
          </a:p>
          <a:p>
            <a:pPr algn="l"/>
            <a:r>
              <a:rPr lang="ja-JP" altLang="en-US" sz="1200" dirty="0" smtClean="0"/>
              <a:t>もともとつけていた、振動板の放射インピーダンスは一旦どかしておいて、</a:t>
            </a:r>
            <a:endParaRPr lang="en-US" altLang="ja-JP" sz="1200" dirty="0" smtClean="0"/>
          </a:p>
          <a:p>
            <a:pPr algn="l"/>
            <a:r>
              <a:rPr lang="ja-JP" altLang="en-US" sz="1200" dirty="0" smtClean="0"/>
              <a:t>まずは</a:t>
            </a:r>
            <a:r>
              <a:rPr lang="ja-JP" altLang="en-US" sz="1200" dirty="0"/>
              <a:t>容積</a:t>
            </a:r>
            <a:r>
              <a:rPr lang="ja-JP" altLang="en-US" sz="1200" dirty="0" smtClean="0"/>
              <a:t>を</a:t>
            </a:r>
            <a:r>
              <a:rPr lang="ja-JP" altLang="en-US" sz="1200" dirty="0"/>
              <a:t>配置</a:t>
            </a:r>
            <a:r>
              <a:rPr lang="ja-JP" altLang="en-US" sz="1200" dirty="0" smtClean="0"/>
              <a:t>します</a:t>
            </a:r>
            <a:endParaRPr lang="en-US" altLang="ja-JP" sz="1200" dirty="0" smtClean="0"/>
          </a:p>
          <a:p>
            <a:pPr algn="l"/>
            <a:endParaRPr lang="en-US" altLang="ja-JP" sz="1200" dirty="0" smtClean="0"/>
          </a:p>
          <a:p>
            <a:pPr algn="l"/>
            <a:r>
              <a:rPr lang="ja-JP" altLang="en-US" sz="1200" dirty="0" smtClean="0"/>
              <a:t>これと</a:t>
            </a:r>
            <a:r>
              <a:rPr lang="ja-JP" altLang="en-US" sz="1200" dirty="0"/>
              <a:t>並列</a:t>
            </a:r>
            <a:r>
              <a:rPr lang="ja-JP" altLang="en-US" sz="1200" dirty="0" smtClean="0"/>
              <a:t>に漏れ孔があります</a:t>
            </a:r>
            <a:endParaRPr lang="en-US" altLang="ja-JP" sz="1200" dirty="0" smtClean="0"/>
          </a:p>
          <a:p>
            <a:pPr algn="l"/>
            <a:endParaRPr lang="en-US" altLang="ja-JP" sz="1200" dirty="0" smtClean="0"/>
          </a:p>
          <a:p>
            <a:pPr algn="l"/>
            <a:r>
              <a:rPr lang="ja-JP" altLang="en-US" sz="1200" dirty="0" smtClean="0"/>
              <a:t>また漏れ孔から放射されますので放射インピーダンスも付けます</a:t>
            </a:r>
            <a:endParaRPr lang="en-US" altLang="ja-JP" sz="1200" dirty="0" smtClean="0"/>
          </a:p>
          <a:p>
            <a:pPr algn="l"/>
            <a:endParaRPr lang="en-US" altLang="ja-JP" sz="1200" dirty="0"/>
          </a:p>
          <a:p>
            <a:pPr algn="l"/>
            <a:r>
              <a:rPr lang="ja-JP" altLang="en-US" sz="1200" dirty="0" smtClean="0"/>
              <a:t>で音圧の計算なのですが、マイクはこの前室容積の圧力、つまり音響回路の電圧を計測するように設置されていますので、ここのキャパシタやインダクタと等電位のところにラベルを付け、圧力をひろいます。</a:t>
            </a:r>
            <a:endParaRPr lang="en-US" altLang="ja-JP" sz="1200" dirty="0" smtClean="0"/>
          </a:p>
          <a:p>
            <a:pPr algn="l"/>
            <a:endParaRPr lang="en-US" altLang="ja-JP" sz="1200" dirty="0" smtClean="0"/>
          </a:p>
          <a:p>
            <a:pPr algn="l"/>
            <a:r>
              <a:rPr lang="ja-JP" altLang="en-US" sz="1200" dirty="0" smtClean="0"/>
              <a:t>この圧力と</a:t>
            </a:r>
            <a:r>
              <a:rPr lang="en-US" altLang="ja-JP" sz="1200" dirty="0" smtClean="0"/>
              <a:t>20uPa</a:t>
            </a:r>
            <a:r>
              <a:rPr lang="ja-JP" altLang="en-US" sz="1200" dirty="0" smtClean="0"/>
              <a:t>の比の</a:t>
            </a:r>
            <a:r>
              <a:rPr lang="en-US" altLang="ja-JP" sz="1200" dirty="0" smtClean="0"/>
              <a:t>20</a:t>
            </a:r>
            <a:r>
              <a:rPr lang="ja-JP" altLang="en-US" sz="1200" dirty="0" smtClean="0"/>
              <a:t>ログをとることで</a:t>
            </a:r>
            <a:r>
              <a:rPr lang="en-US" altLang="ja-JP" sz="1200" dirty="0" smtClean="0"/>
              <a:t>SPL</a:t>
            </a:r>
            <a:r>
              <a:rPr lang="ja-JP" altLang="en-US" sz="1200" dirty="0" smtClean="0"/>
              <a:t>になります。</a:t>
            </a:r>
            <a:endParaRPr lang="en-US" altLang="ja-JP" sz="1200" dirty="0" smtClean="0"/>
          </a:p>
          <a:p>
            <a:pPr algn="l"/>
            <a:endParaRPr lang="en-US" altLang="ja-JP" sz="1200" dirty="0"/>
          </a:p>
          <a:p>
            <a:pPr algn="l"/>
            <a:r>
              <a:rPr lang="ja-JP" altLang="en-US" sz="1200" dirty="0" smtClean="0"/>
              <a:t>実際の結果と</a:t>
            </a:r>
            <a:r>
              <a:rPr lang="ja-JP" altLang="en-US" sz="1200" dirty="0" err="1" smtClean="0"/>
              <a:t>っ</a:t>
            </a:r>
            <a:r>
              <a:rPr lang="ja-JP" altLang="en-US" sz="1200" dirty="0" smtClean="0"/>
              <a:t>重ねてみます。</a:t>
            </a:r>
            <a:endParaRPr lang="en-US" altLang="ja-JP" sz="1200" dirty="0" smtClean="0"/>
          </a:p>
          <a:p>
            <a:pPr algn="l"/>
            <a:endParaRPr lang="en-US" altLang="ja-JP" sz="1200" dirty="0"/>
          </a:p>
          <a:p>
            <a:pPr algn="l"/>
            <a:r>
              <a:rPr lang="ja-JP" altLang="en-US" sz="1200" dirty="0" smtClean="0"/>
              <a:t>赤が計算ですが、共振点などはおおむね合致していることがわかります。</a:t>
            </a:r>
            <a:endParaRPr lang="en-US" altLang="ja-JP" sz="1200" dirty="0" smtClean="0"/>
          </a:p>
          <a:p>
            <a:pPr algn="l"/>
            <a:endParaRPr lang="en-US" altLang="ja-JP" sz="1200" dirty="0"/>
          </a:p>
          <a:p>
            <a:pPr algn="l"/>
            <a:r>
              <a:rPr lang="ja-JP" altLang="en-US" sz="1200" dirty="0" smtClean="0"/>
              <a:t>音圧計算に余計な計算がいらないので、音響等価回路のよさを生かせているな</a:t>
            </a:r>
            <a:endParaRPr lang="en-US" altLang="ja-JP" sz="1200" dirty="0" smtClean="0"/>
          </a:p>
          <a:p>
            <a:pPr algn="l"/>
            <a:r>
              <a:rPr lang="ja-JP" altLang="en-US" sz="1200" dirty="0" smtClean="0"/>
              <a:t>と</a:t>
            </a:r>
            <a:r>
              <a:rPr lang="ja-JP" altLang="en-US" sz="1200" dirty="0"/>
              <a:t>考</a:t>
            </a:r>
            <a:r>
              <a:rPr lang="ja-JP" altLang="en-US" sz="1200" dirty="0" smtClean="0"/>
              <a:t>えています</a:t>
            </a:r>
            <a:r>
              <a:rPr lang="ja-JP" altLang="en-US" sz="1200" dirty="0"/>
              <a:t>。</a:t>
            </a:r>
            <a:endParaRPr lang="en-US" altLang="ja-JP" sz="1200" dirty="0" smtClean="0"/>
          </a:p>
        </p:txBody>
      </p:sp>
    </p:spTree>
    <p:extLst>
      <p:ext uri="{BB962C8B-B14F-4D97-AF65-F5344CB8AC3E}">
        <p14:creationId xmlns:p14="http://schemas.microsoft.com/office/powerpoint/2010/main" val="416278815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31047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Demo10</a:t>
            </a:r>
            <a:r>
              <a:rPr lang="ja-JP" altLang="en-US" dirty="0">
                <a:latin typeface="ＭＳ Ｐゴシック" panose="020B0600070205080204" pitchFamily="50" charset="-128"/>
                <a:ea typeface="ＭＳ Ｐゴシック" panose="020B0600070205080204" pitchFamily="50" charset="-128"/>
              </a:rPr>
              <a:t>　ばらつきの検討例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1200329"/>
          </a:xfrm>
          <a:prstGeom prst="rect">
            <a:avLst/>
          </a:prstGeom>
        </p:spPr>
        <p:txBody>
          <a:bodyPr wrap="square">
            <a:spAutoFit/>
          </a:bodyPr>
          <a:lstStyle/>
          <a:p>
            <a:pPr algn="l"/>
            <a:r>
              <a:rPr lang="ja-JP" altLang="en-US" sz="1200" dirty="0" smtClean="0"/>
              <a:t>動画なし</a:t>
            </a:r>
            <a:endParaRPr lang="en-US" altLang="ja-JP" sz="1200" dirty="0" smtClean="0"/>
          </a:p>
          <a:p>
            <a:pPr algn="l"/>
            <a:endParaRPr lang="en-US" altLang="ja-JP" sz="1200" dirty="0" smtClean="0"/>
          </a:p>
          <a:p>
            <a:pPr algn="l"/>
            <a:r>
              <a:rPr lang="ja-JP" altLang="en-US" sz="1200" dirty="0" smtClean="0"/>
              <a:t>続いてばらつきの検討への利用について説明させていただきます。</a:t>
            </a:r>
            <a:endParaRPr lang="en-US" altLang="ja-JP" sz="1200" dirty="0" smtClean="0"/>
          </a:p>
          <a:p>
            <a:pPr algn="l"/>
            <a:endParaRPr lang="en-US" altLang="ja-JP" sz="1200" dirty="0"/>
          </a:p>
          <a:p>
            <a:pPr algn="l"/>
            <a:endParaRPr lang="en-US" altLang="ja-JP" sz="1200" dirty="0"/>
          </a:p>
          <a:p>
            <a:pPr algn="l"/>
            <a:r>
              <a:rPr lang="ja-JP" altLang="en-US" sz="1200" dirty="0" smtClean="0"/>
              <a:t>性能のバラつきの検討</a:t>
            </a:r>
            <a:endParaRPr lang="en-US" altLang="ja-JP" sz="1200" dirty="0" smtClean="0"/>
          </a:p>
        </p:txBody>
      </p:sp>
    </p:spTree>
    <p:extLst>
      <p:ext uri="{BB962C8B-B14F-4D97-AF65-F5344CB8AC3E}">
        <p14:creationId xmlns:p14="http://schemas.microsoft.com/office/powerpoint/2010/main" val="129593327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445474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Demo11</a:t>
            </a:r>
            <a:r>
              <a:rPr lang="ja-JP" altLang="en-US" dirty="0">
                <a:latin typeface="ＭＳ Ｐゴシック" panose="020B0600070205080204" pitchFamily="50" charset="-128"/>
                <a:ea typeface="ＭＳ Ｐゴシック" panose="020B0600070205080204" pitchFamily="50" charset="-128"/>
              </a:rPr>
              <a:t>　非線形素子の利用</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471360"/>
            <a:ext cx="5356591" cy="1754326"/>
          </a:xfrm>
          <a:prstGeom prst="rect">
            <a:avLst/>
          </a:prstGeom>
        </p:spPr>
        <p:txBody>
          <a:bodyPr wrap="square">
            <a:spAutoFit/>
          </a:bodyPr>
          <a:lstStyle/>
          <a:p>
            <a:pPr algn="l"/>
            <a:r>
              <a:rPr lang="ja-JP" altLang="en-US" sz="1200" dirty="0" smtClean="0"/>
              <a:t>動画なし</a:t>
            </a:r>
            <a:endParaRPr lang="en-US" altLang="ja-JP" sz="1200" dirty="0" smtClean="0"/>
          </a:p>
          <a:p>
            <a:pPr algn="l"/>
            <a:endParaRPr lang="en-US" altLang="ja-JP" sz="1200" dirty="0" smtClean="0"/>
          </a:p>
          <a:p>
            <a:pPr algn="l"/>
            <a:r>
              <a:rPr lang="ja-JP" altLang="en-US" sz="1200" dirty="0"/>
              <a:t>最後</a:t>
            </a:r>
            <a:r>
              <a:rPr lang="ja-JP" altLang="en-US" sz="1200" dirty="0" smtClean="0"/>
              <a:t>に非線形な素子の利用の紹介をさせていただきます。</a:t>
            </a:r>
            <a:endParaRPr lang="en-US" altLang="ja-JP" sz="1200" dirty="0" smtClean="0"/>
          </a:p>
          <a:p>
            <a:pPr algn="l"/>
            <a:endParaRPr lang="en-US" altLang="ja-JP" sz="1200" dirty="0"/>
          </a:p>
          <a:p>
            <a:pPr algn="l"/>
            <a:r>
              <a:rPr lang="en-US" altLang="ja-JP" sz="1200" dirty="0" err="1" smtClean="0"/>
              <a:t>Ltspice</a:t>
            </a:r>
            <a:r>
              <a:rPr lang="ja-JP" altLang="en-US" sz="1200" dirty="0" smtClean="0"/>
              <a:t>ではオリジナルの関数を定義でき、それを用いてパラメータを変化させる</a:t>
            </a:r>
            <a:endParaRPr lang="en-US" altLang="ja-JP" sz="1200" dirty="0" smtClean="0"/>
          </a:p>
          <a:p>
            <a:pPr algn="l"/>
            <a:r>
              <a:rPr lang="ja-JP" altLang="en-US" sz="1200" dirty="0" smtClean="0"/>
              <a:t>ビヘイビア電圧源があります。</a:t>
            </a:r>
            <a:endParaRPr lang="en-US" altLang="ja-JP" sz="1200" dirty="0" smtClean="0"/>
          </a:p>
          <a:p>
            <a:pPr algn="l"/>
            <a:r>
              <a:rPr lang="ja-JP" altLang="en-US" sz="1200" dirty="0" smtClean="0"/>
              <a:t>これは積分微分のところでも出てきました</a:t>
            </a:r>
            <a:endParaRPr lang="en-US" altLang="ja-JP" sz="1200" dirty="0" smtClean="0"/>
          </a:p>
          <a:p>
            <a:pPr algn="l"/>
            <a:endParaRPr lang="en-US" altLang="ja-JP" sz="1200" dirty="0"/>
          </a:p>
          <a:p>
            <a:pPr algn="l"/>
            <a:endParaRPr lang="en-US" altLang="ja-JP" sz="1200" dirty="0" smtClean="0"/>
          </a:p>
        </p:txBody>
      </p:sp>
    </p:spTree>
    <p:extLst>
      <p:ext uri="{BB962C8B-B14F-4D97-AF65-F5344CB8AC3E}">
        <p14:creationId xmlns:p14="http://schemas.microsoft.com/office/powerpoint/2010/main" val="201213313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143308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latin typeface="ＭＳ Ｐゴシック" panose="020B0600070205080204" pitchFamily="50" charset="-128"/>
                <a:ea typeface="ＭＳ Ｐゴシック" panose="020B0600070205080204" pitchFamily="50" charset="-128"/>
              </a:rPr>
              <a:t>はじめに</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4" name="テキスト ボックス 3"/>
          <p:cNvSpPr txBox="1"/>
          <p:nvPr/>
        </p:nvSpPr>
        <p:spPr>
          <a:xfrm>
            <a:off x="826518" y="1906460"/>
            <a:ext cx="9980296"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ja-JP" dirty="0" err="1"/>
              <a:t>J</a:t>
            </a:r>
            <a:r>
              <a:rPr kumimoji="0" lang="en-US" altLang="ja-JP" sz="2400" b="0" i="0" u="none" strike="noStrike" cap="none" spc="0" normalizeH="0" baseline="0" dirty="0" err="1" smtClean="0">
                <a:ln>
                  <a:noFill/>
                </a:ln>
                <a:solidFill>
                  <a:srgbClr val="000000"/>
                </a:solidFill>
                <a:effectLst/>
                <a:uFillTx/>
                <a:latin typeface="ヒラギノ角ゴ ProN W6"/>
                <a:ea typeface="ヒラギノ角ゴ ProN W6"/>
                <a:cs typeface="ヒラギノ角ゴ ProN W6"/>
                <a:sym typeface="ヒラギノ角ゴ ProN W6"/>
              </a:rPr>
              <a:t>upyter</a:t>
            </a:r>
            <a:r>
              <a:rPr kumimoji="0" lang="en-US" altLang="ja-JP" sz="2400" b="0" i="0" u="none" strike="noStrike" cap="none" spc="0" normalizeH="0" dirty="0" smtClean="0">
                <a:ln>
                  <a:noFill/>
                </a:ln>
                <a:solidFill>
                  <a:srgbClr val="000000"/>
                </a:solidFill>
                <a:effectLst/>
                <a:uFillTx/>
                <a:latin typeface="ヒラギノ角ゴ ProN W6"/>
                <a:ea typeface="ヒラギノ角ゴ ProN W6"/>
                <a:cs typeface="ヒラギノ角ゴ ProN W6"/>
                <a:sym typeface="ヒラギノ角ゴ ProN W6"/>
              </a:rPr>
              <a:t> Lab/notebook</a:t>
            </a:r>
            <a:r>
              <a:rPr kumimoji="0" lang="ja-JP" altLang="en-US" sz="2400" b="0" i="0" u="none" strike="noStrike" cap="none" spc="0" normalizeH="0" dirty="0" smtClean="0">
                <a:ln>
                  <a:noFill/>
                </a:ln>
                <a:solidFill>
                  <a:srgbClr val="000000"/>
                </a:solidFill>
                <a:effectLst/>
                <a:uFillTx/>
                <a:latin typeface="ヒラギノ角ゴ ProN W6"/>
                <a:ea typeface="ヒラギノ角ゴ ProN W6"/>
                <a:cs typeface="ヒラギノ角ゴ ProN W6"/>
                <a:sym typeface="ヒラギノ角ゴ ProN W6"/>
              </a:rPr>
              <a:t>についての説明</a:t>
            </a:r>
            <a:endParaRPr kumimoji="0" lang="en-US" altLang="ja-JP" sz="2400" b="0" i="0" u="none" strike="noStrike" cap="none" spc="0" normalizeH="0" dirty="0" smtClean="0">
              <a:ln>
                <a:noFill/>
              </a:ln>
              <a:solidFill>
                <a:srgbClr val="000000"/>
              </a:solidFill>
              <a:effectLst/>
              <a:uFillTx/>
              <a:latin typeface="ヒラギノ角ゴ ProN W6"/>
              <a:ea typeface="ヒラギノ角ゴ ProN W6"/>
              <a:cs typeface="ヒラギノ角ゴ ProN W6"/>
              <a:sym typeface="ヒラギノ角ゴ ProN W6"/>
            </a:endParaRPr>
          </a:p>
          <a:p>
            <a:pPr algn="l"/>
            <a:r>
              <a:rPr lang="en-US" altLang="ja-JP" dirty="0" err="1">
                <a:hlinkClick r:id="rId3"/>
              </a:rPr>
              <a:t>Jupyter</a:t>
            </a:r>
            <a:r>
              <a:rPr lang="en-US" altLang="ja-JP" dirty="0">
                <a:hlinkClick r:id="rId3"/>
              </a:rPr>
              <a:t> Lab</a:t>
            </a:r>
            <a:r>
              <a:rPr lang="ja-JP" altLang="en-US" dirty="0"/>
              <a:t>は、ブラウザ経由で</a:t>
            </a:r>
            <a:r>
              <a:rPr lang="en-US" altLang="ja-JP" dirty="0"/>
              <a:t>Python</a:t>
            </a:r>
            <a:r>
              <a:rPr lang="ja-JP" altLang="en-US" dirty="0"/>
              <a:t>の対話的な利用、</a:t>
            </a:r>
            <a:r>
              <a:rPr lang="en-US" altLang="ja-JP" dirty="0"/>
              <a:t>Linux</a:t>
            </a:r>
            <a:r>
              <a:rPr lang="ja-JP" altLang="en-US" dirty="0"/>
              <a:t>のコンソール</a:t>
            </a:r>
            <a:r>
              <a:rPr lang="ja-JP" altLang="en-US" dirty="0" smtClean="0"/>
              <a:t>、</a:t>
            </a:r>
            <a:endParaRPr lang="en-US" altLang="ja-JP" dirty="0" smtClean="0"/>
          </a:p>
          <a:p>
            <a:pPr algn="l"/>
            <a:r>
              <a:rPr lang="ja-JP" altLang="en-US" dirty="0" smtClean="0"/>
              <a:t>簡易的</a:t>
            </a:r>
            <a:r>
              <a:rPr lang="ja-JP" altLang="en-US" dirty="0"/>
              <a:t>なファイル操作、</a:t>
            </a:r>
            <a:r>
              <a:rPr lang="en-US" altLang="ja-JP" dirty="0"/>
              <a:t>Python</a:t>
            </a:r>
            <a:r>
              <a:rPr lang="ja-JP" altLang="en-US" dirty="0"/>
              <a:t>プログラムのグラフィカルな出力など</a:t>
            </a:r>
            <a:r>
              <a:rPr lang="ja-JP" altLang="en-US" dirty="0" smtClean="0"/>
              <a:t>を</a:t>
            </a:r>
            <a:endParaRPr lang="en-US" altLang="ja-JP" dirty="0" smtClean="0"/>
          </a:p>
          <a:p>
            <a:pPr algn="l"/>
            <a:r>
              <a:rPr lang="ja-JP" altLang="en-US" dirty="0" smtClean="0"/>
              <a:t>実現</a:t>
            </a:r>
            <a:r>
              <a:rPr lang="ja-JP" altLang="en-US" dirty="0"/>
              <a:t>する</a:t>
            </a:r>
            <a:r>
              <a:rPr lang="en-US" altLang="ja-JP" dirty="0"/>
              <a:t>Web</a:t>
            </a:r>
            <a:r>
              <a:rPr lang="ja-JP" altLang="en-US" dirty="0"/>
              <a:t>アプリケーションです。</a:t>
            </a:r>
            <a:endParaRPr kumimoji="0" lang="en-US" altLang="ja-JP" b="0" i="0" u="none" strike="noStrike" cap="none" spc="0" normalizeH="0" dirty="0" smtClean="0">
              <a:ln>
                <a:noFill/>
              </a:ln>
              <a:solidFill>
                <a:srgbClr val="000000"/>
              </a:solidFill>
              <a:effectLst/>
              <a:uFillTx/>
              <a:sym typeface="ヒラギノ角ゴ ProN W6"/>
            </a:endParaRPr>
          </a:p>
          <a:p>
            <a:pPr algn="l"/>
            <a:r>
              <a:rPr lang="ja-JP" altLang="en-US" dirty="0"/>
              <a:t>ノートブックと呼ばれるファイルに</a:t>
            </a:r>
            <a:r>
              <a:rPr lang="en-US" altLang="ja-JP" dirty="0"/>
              <a:t>python</a:t>
            </a:r>
            <a:r>
              <a:rPr lang="ja-JP" altLang="en-US" dirty="0"/>
              <a:t>などのプログラムを記述し</a:t>
            </a:r>
            <a:r>
              <a:rPr lang="ja-JP" altLang="en-US" dirty="0" smtClean="0"/>
              <a:t>、</a:t>
            </a:r>
            <a:endParaRPr lang="en-US" altLang="ja-JP" dirty="0" smtClean="0"/>
          </a:p>
          <a:p>
            <a:pPr algn="l"/>
            <a:r>
              <a:rPr lang="ja-JP" altLang="en-US" dirty="0" smtClean="0"/>
              <a:t>実行</a:t>
            </a:r>
            <a:r>
              <a:rPr lang="ja-JP" altLang="en-US" dirty="0"/>
              <a:t>結果を逐次確認しながら、データ分析を進めることができます。</a:t>
            </a:r>
            <a:endParaRPr lang="en-US" altLang="ja-JP" baseline="0" dirty="0" smtClean="0"/>
          </a:p>
          <a:p>
            <a:pPr marL="0" marR="0" indent="0" algn="l" defTabSz="584200" rtl="0" fontAlgn="auto" latinLnBrk="0" hangingPunct="0">
              <a:lnSpc>
                <a:spcPct val="100000"/>
              </a:lnSpc>
              <a:spcBef>
                <a:spcPts val="0"/>
              </a:spcBef>
              <a:spcAft>
                <a:spcPts val="0"/>
              </a:spcAft>
              <a:buClrTx/>
              <a:buSzTx/>
              <a:buFontTx/>
              <a:buNone/>
              <a:tabLst/>
            </a:pPr>
            <a:endParaRPr lang="en-US" altLang="ja-JP" baseline="0" dirty="0" smtClean="0"/>
          </a:p>
          <a:p>
            <a:pPr marL="0" marR="0" indent="0" algn="l" defTabSz="584200" rtl="0" fontAlgn="auto" latinLnBrk="0" hangingPunct="0">
              <a:lnSpc>
                <a:spcPct val="100000"/>
              </a:lnSpc>
              <a:spcBef>
                <a:spcPts val="0"/>
              </a:spcBef>
              <a:spcAft>
                <a:spcPts val="0"/>
              </a:spcAft>
              <a:buClrTx/>
              <a:buSzTx/>
              <a:buFontTx/>
              <a:buNone/>
              <a:tabLst/>
            </a:pPr>
            <a:r>
              <a:rPr lang="en-US" altLang="ja-JP" dirty="0" err="1" smtClean="0"/>
              <a:t>Ltspice</a:t>
            </a:r>
            <a:r>
              <a:rPr lang="ja-JP" altLang="en-US" dirty="0"/>
              <a:t>関連</a:t>
            </a:r>
            <a:r>
              <a:rPr lang="ja-JP" altLang="en-US" dirty="0" smtClean="0"/>
              <a:t>のファイルを処理できるライブラリがあり</a:t>
            </a:r>
            <a:endParaRPr lang="en-US" altLang="ja-JP" dirty="0" smtClean="0"/>
          </a:p>
          <a:p>
            <a:pPr marL="0" marR="0" indent="0" algn="l" defTabSz="584200" rtl="0" fontAlgn="auto" latinLnBrk="0" hangingPunct="0">
              <a:lnSpc>
                <a:spcPct val="100000"/>
              </a:lnSpc>
              <a:spcBef>
                <a:spcPts val="0"/>
              </a:spcBef>
              <a:spcAft>
                <a:spcPts val="0"/>
              </a:spcAft>
              <a:buClrTx/>
              <a:buSzTx/>
              <a:buFontTx/>
              <a:buNone/>
              <a:tabLst/>
            </a:pPr>
            <a:r>
              <a:rPr lang="ja-JP" altLang="en-US" dirty="0" smtClean="0"/>
              <a:t>結果表示などが簡単になるため利用。</a:t>
            </a:r>
            <a:endParaRPr lang="en-US" altLang="ja-JP" dirty="0"/>
          </a:p>
          <a:p>
            <a:pPr marL="0" marR="0" indent="0" algn="l" defTabSz="584200" rtl="0" fontAlgn="auto" latinLnBrk="0" hangingPunct="0">
              <a:lnSpc>
                <a:spcPct val="100000"/>
              </a:lnSpc>
              <a:spcBef>
                <a:spcPts val="0"/>
              </a:spcBef>
              <a:spcAft>
                <a:spcPts val="0"/>
              </a:spcAft>
              <a:buClrTx/>
              <a:buSzTx/>
              <a:buFontTx/>
              <a:buNone/>
              <a:tabLst/>
            </a:pPr>
            <a:endParaRPr lang="en-US" altLang="ja-JP" dirty="0"/>
          </a:p>
          <a:p>
            <a:pPr marL="0" marR="0" indent="0" algn="l" defTabSz="584200" rtl="0" fontAlgn="auto" latinLnBrk="0" hangingPunct="0">
              <a:lnSpc>
                <a:spcPct val="100000"/>
              </a:lnSpc>
              <a:spcBef>
                <a:spcPts val="0"/>
              </a:spcBef>
              <a:spcAft>
                <a:spcPts val="0"/>
              </a:spcAft>
              <a:buClrTx/>
              <a:buSzTx/>
              <a:buFontTx/>
              <a:buNone/>
              <a:tabLst/>
            </a:pPr>
            <a:endParaRPr lang="en-US" altLang="ja-JP" baseline="0" dirty="0"/>
          </a:p>
          <a:p>
            <a:pPr marL="0" marR="0" indent="0" algn="l"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ヒラギノ角ゴ ProN W6"/>
                <a:ea typeface="ヒラギノ角ゴ ProN W6"/>
                <a:cs typeface="ヒラギノ角ゴ ProN W6"/>
                <a:sym typeface="ヒラギノ角ゴ ProN W6"/>
              </a:rPr>
              <a:t>共有資料についての説明</a:t>
            </a:r>
            <a:endParaRPr kumimoji="0" lang="en-US" altLang="ja-JP" sz="2400" b="0" i="0" u="none" strike="noStrike" cap="none" spc="0" normalizeH="0" baseline="0" dirty="0" smtClean="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584200" rtl="0" fontAlgn="auto" latinLnBrk="0" hangingPunct="0">
              <a:lnSpc>
                <a:spcPct val="100000"/>
              </a:lnSpc>
              <a:spcBef>
                <a:spcPts val="0"/>
              </a:spcBef>
              <a:spcAft>
                <a:spcPts val="0"/>
              </a:spcAft>
              <a:buClrTx/>
              <a:buSzTx/>
              <a:buFontTx/>
              <a:buNone/>
              <a:tabLst/>
            </a:pPr>
            <a:endParaRPr kumimoji="0" lang="en-US" altLang="ja-JP" sz="2400" b="0" i="0" u="none" strike="noStrike" cap="none" spc="0" normalizeH="0" baseline="0" dirty="0" smtClean="0">
              <a:ln>
                <a:noFill/>
              </a:ln>
              <a:solidFill>
                <a:srgbClr val="000000"/>
              </a:solidFill>
              <a:effectLst/>
              <a:uFillTx/>
              <a:latin typeface="ヒラギノ角ゴ ProN W6"/>
              <a:ea typeface="ヒラギノ角ゴ ProN W6"/>
              <a:cs typeface="ヒラギノ角ゴ ProN W6"/>
              <a:sym typeface="ヒラギノ角ゴ ProN W6"/>
            </a:endParaRPr>
          </a:p>
          <a:p>
            <a:pPr marL="0" marR="0" indent="0" algn="l" defTabSz="584200" rtl="0" fontAlgn="auto" latinLnBrk="0" hangingPunct="0">
              <a:lnSpc>
                <a:spcPct val="100000"/>
              </a:lnSpc>
              <a:spcBef>
                <a:spcPts val="0"/>
              </a:spcBef>
              <a:spcAft>
                <a:spcPts val="0"/>
              </a:spcAft>
              <a:buClrTx/>
              <a:buSzTx/>
              <a:buFontTx/>
              <a:buNone/>
              <a:tabLst/>
            </a:pPr>
            <a:r>
              <a:rPr lang="ja-JP" altLang="en-US" dirty="0" smtClean="0"/>
              <a:t>ダウンロードしてローカルで　</a:t>
            </a:r>
            <a:r>
              <a:rPr lang="en-US" altLang="ja-JP" dirty="0" smtClean="0"/>
              <a:t>or Google </a:t>
            </a:r>
            <a:r>
              <a:rPr lang="en-US" altLang="ja-JP" dirty="0" err="1" smtClean="0"/>
              <a:t>Colab</a:t>
            </a:r>
            <a:r>
              <a:rPr lang="ja-JP" altLang="en-US" dirty="0" smtClean="0"/>
              <a:t>で</a:t>
            </a:r>
            <a:endParaRPr lang="en-US" altLang="ja-JP" dirty="0" smtClean="0"/>
          </a:p>
          <a:p>
            <a:pPr marL="0" marR="0" indent="0" algn="l"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Tree>
    <p:extLst>
      <p:ext uri="{BB962C8B-B14F-4D97-AF65-F5344CB8AC3E}">
        <p14:creationId xmlns:p14="http://schemas.microsoft.com/office/powerpoint/2010/main" val="145805006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1095274" y="3109440"/>
            <a:ext cx="2127185"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pPr algn="ctr"/>
            <a:r>
              <a:rPr lang="en-US" u="none" dirty="0" smtClean="0">
                <a:latin typeface="ＭＳ Ｐゴシック" panose="020B0600070205080204" pitchFamily="50" charset="-128"/>
                <a:ea typeface="ＭＳ Ｐゴシック" panose="020B0600070205080204" pitchFamily="50" charset="-128"/>
              </a:rPr>
              <a:t>35dia MAT-H</a:t>
            </a:r>
          </a:p>
          <a:p>
            <a:pPr algn="ctr"/>
            <a:r>
              <a:rPr lang="en-US" u="none" dirty="0" smtClean="0">
                <a:latin typeface="ＭＳ Ｐゴシック" panose="020B0600070205080204" pitchFamily="50" charset="-128"/>
                <a:ea typeface="ＭＳ Ｐゴシック" panose="020B0600070205080204" pitchFamily="50" charset="-128"/>
              </a:rPr>
              <a:t>(</a:t>
            </a:r>
            <a:r>
              <a:rPr lang="en-US" altLang="ja-JP" u="none" dirty="0" smtClean="0">
                <a:latin typeface="ＭＳ Ｐゴシック" panose="020B0600070205080204" pitchFamily="50" charset="-128"/>
                <a:ea typeface="ＭＳ Ｐゴシック" panose="020B0600070205080204" pitchFamily="50" charset="-128"/>
              </a:rPr>
              <a:t>608793</a:t>
            </a:r>
            <a:r>
              <a:rPr lang="en-US" u="none" dirty="0" smtClean="0">
                <a:latin typeface="ＭＳ Ｐゴシック" panose="020B0600070205080204" pitchFamily="50" charset="-128"/>
                <a:ea typeface="ＭＳ Ｐゴシック" panose="020B0600070205080204" pitchFamily="50" charset="-128"/>
              </a:rPr>
              <a:t>)</a:t>
            </a: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pic>
        <p:nvPicPr>
          <p:cNvPr id="2" name="図 1"/>
          <p:cNvPicPr>
            <a:picLocks noChangeAspect="1"/>
          </p:cNvPicPr>
          <p:nvPr/>
        </p:nvPicPr>
        <p:blipFill>
          <a:blip r:embed="rId3"/>
          <a:stretch>
            <a:fillRect/>
          </a:stretch>
        </p:blipFill>
        <p:spPr>
          <a:xfrm>
            <a:off x="4068892" y="6073643"/>
            <a:ext cx="8479027" cy="2448388"/>
          </a:xfrm>
          <a:prstGeom prst="rect">
            <a:avLst/>
          </a:prstGeom>
        </p:spPr>
      </p:pic>
      <p:pic>
        <p:nvPicPr>
          <p:cNvPr id="3" name="図 2"/>
          <p:cNvPicPr>
            <a:picLocks noChangeAspect="1"/>
          </p:cNvPicPr>
          <p:nvPr/>
        </p:nvPicPr>
        <p:blipFill>
          <a:blip r:embed="rId4"/>
          <a:stretch>
            <a:fillRect/>
          </a:stretch>
        </p:blipFill>
        <p:spPr>
          <a:xfrm>
            <a:off x="9351557" y="2151624"/>
            <a:ext cx="3042000" cy="2880000"/>
          </a:xfrm>
          <a:prstGeom prst="rect">
            <a:avLst/>
          </a:prstGeom>
        </p:spPr>
      </p:pic>
      <p:pic>
        <p:nvPicPr>
          <p:cNvPr id="4" name="図 3"/>
          <p:cNvPicPr>
            <a:picLocks noChangeAspect="1"/>
          </p:cNvPicPr>
          <p:nvPr/>
        </p:nvPicPr>
        <p:blipFill>
          <a:blip r:embed="rId5"/>
          <a:stretch>
            <a:fillRect/>
          </a:stretch>
        </p:blipFill>
        <p:spPr>
          <a:xfrm>
            <a:off x="7837573" y="2151624"/>
            <a:ext cx="874480" cy="2880000"/>
          </a:xfrm>
          <a:prstGeom prst="rect">
            <a:avLst/>
          </a:prstGeom>
        </p:spPr>
      </p:pic>
      <p:pic>
        <p:nvPicPr>
          <p:cNvPr id="5" name="図 4"/>
          <p:cNvPicPr>
            <a:picLocks noChangeAspect="1"/>
          </p:cNvPicPr>
          <p:nvPr/>
        </p:nvPicPr>
        <p:blipFill>
          <a:blip r:embed="rId6"/>
          <a:stretch>
            <a:fillRect/>
          </a:stretch>
        </p:blipFill>
        <p:spPr>
          <a:xfrm>
            <a:off x="3976418" y="2151624"/>
            <a:ext cx="2977811" cy="2880000"/>
          </a:xfrm>
          <a:prstGeom prst="rect">
            <a:avLst/>
          </a:prstGeom>
        </p:spPr>
      </p:pic>
      <p:grpSp>
        <p:nvGrpSpPr>
          <p:cNvPr id="9" name="グループ化 8"/>
          <p:cNvGrpSpPr/>
          <p:nvPr/>
        </p:nvGrpSpPr>
        <p:grpSpPr>
          <a:xfrm>
            <a:off x="935654" y="5154206"/>
            <a:ext cx="2823661" cy="3463459"/>
            <a:chOff x="8993131" y="5384480"/>
            <a:chExt cx="2823661" cy="3463459"/>
          </a:xfrm>
        </p:grpSpPr>
        <p:sp>
          <p:nvSpPr>
            <p:cNvPr id="12" name="円/楕円 11"/>
            <p:cNvSpPr/>
            <p:nvPr/>
          </p:nvSpPr>
          <p:spPr>
            <a:xfrm>
              <a:off x="9214768" y="5384480"/>
              <a:ext cx="2095712" cy="1158984"/>
            </a:xfrm>
            <a:prstGeom prst="ellipse">
              <a:avLst/>
            </a:prstGeom>
            <a:solidFill>
              <a:srgbClr val="00A2FF">
                <a:alpha val="5098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200" b="0" i="0" u="none" strike="noStrike" cap="none" spc="0" normalizeH="0" baseline="0">
                <a:ln>
                  <a:noFill/>
                </a:ln>
                <a:solidFill>
                  <a:srgbClr val="FFFFFF"/>
                </a:solidFill>
                <a:effectLst/>
                <a:uFillTx/>
                <a:latin typeface="+mn-lt"/>
                <a:ea typeface="+mn-ea"/>
                <a:cs typeface="+mn-cs"/>
                <a:sym typeface="ヒラギノ角ゴ ProN W3"/>
              </a:endParaRPr>
            </a:p>
          </p:txBody>
        </p:sp>
        <p:pic>
          <p:nvPicPr>
            <p:cNvPr id="6" name="図 5"/>
            <p:cNvPicPr>
              <a:picLocks noChangeAspect="1"/>
            </p:cNvPicPr>
            <p:nvPr/>
          </p:nvPicPr>
          <p:blipFill>
            <a:blip r:embed="rId7"/>
            <a:stretch>
              <a:fillRect/>
            </a:stretch>
          </p:blipFill>
          <p:spPr>
            <a:xfrm>
              <a:off x="8993131" y="7070996"/>
              <a:ext cx="2583476" cy="1776943"/>
            </a:xfrm>
            <a:prstGeom prst="rect">
              <a:avLst/>
            </a:prstGeom>
          </p:spPr>
        </p:pic>
        <p:sp>
          <p:nvSpPr>
            <p:cNvPr id="11" name="円/楕円 10"/>
            <p:cNvSpPr/>
            <p:nvPr/>
          </p:nvSpPr>
          <p:spPr>
            <a:xfrm>
              <a:off x="9712383" y="5618826"/>
              <a:ext cx="1103244" cy="685091"/>
            </a:xfrm>
            <a:prstGeom prst="ellipse">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3" name="円/楕円 12"/>
            <p:cNvSpPr/>
            <p:nvPr/>
          </p:nvSpPr>
          <p:spPr>
            <a:xfrm>
              <a:off x="9733247" y="6673686"/>
              <a:ext cx="1103244" cy="685091"/>
            </a:xfrm>
            <a:prstGeom prst="ellipse">
              <a:avLst/>
            </a:prstGeom>
            <a:solidFill>
              <a:srgbClr val="EF67AB">
                <a:alpha val="47059"/>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200" b="0" i="0" u="none" strike="noStrike" cap="none" spc="0" normalizeH="0" baseline="0">
                <a:ln>
                  <a:noFill/>
                </a:ln>
                <a:solidFill>
                  <a:srgbClr val="FFFFFF"/>
                </a:solidFill>
                <a:effectLst/>
                <a:uFillTx/>
                <a:latin typeface="+mn-lt"/>
                <a:ea typeface="+mn-ea"/>
                <a:cs typeface="+mn-cs"/>
                <a:sym typeface="ヒラギノ角ゴ ProN W3"/>
              </a:endParaRPr>
            </a:p>
          </p:txBody>
        </p:sp>
        <p:sp>
          <p:nvSpPr>
            <p:cNvPr id="14" name="参考文献"/>
            <p:cNvSpPr txBox="1"/>
            <p:nvPr/>
          </p:nvSpPr>
          <p:spPr>
            <a:xfrm>
              <a:off x="10986136" y="6735589"/>
              <a:ext cx="44082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pPr algn="ctr"/>
              <a:r>
                <a:rPr lang="en-US" sz="2000" u="none" dirty="0" smtClean="0">
                  <a:latin typeface="ＭＳ Ｐゴシック" panose="020B0600070205080204" pitchFamily="50" charset="-128"/>
                  <a:ea typeface="ＭＳ Ｐゴシック" panose="020B0600070205080204" pitchFamily="50" charset="-128"/>
                </a:rPr>
                <a:t>Sdi</a:t>
              </a:r>
            </a:p>
          </p:txBody>
        </p:sp>
        <p:sp>
          <p:nvSpPr>
            <p:cNvPr id="15" name="参考文献"/>
            <p:cNvSpPr txBox="1"/>
            <p:nvPr/>
          </p:nvSpPr>
          <p:spPr>
            <a:xfrm>
              <a:off x="11299022" y="6039396"/>
              <a:ext cx="51777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pPr algn="ctr"/>
              <a:r>
                <a:rPr lang="en-US" sz="2000" u="none" dirty="0" smtClean="0">
                  <a:latin typeface="ＭＳ Ｐゴシック" panose="020B0600070205080204" pitchFamily="50" charset="-128"/>
                  <a:ea typeface="ＭＳ Ｐゴシック" panose="020B0600070205080204" pitchFamily="50" charset="-128"/>
                </a:rPr>
                <a:t>Sdo</a:t>
              </a:r>
            </a:p>
          </p:txBody>
        </p:sp>
      </p:grpSp>
    </p:spTree>
    <p:extLst>
      <p:ext uri="{BB962C8B-B14F-4D97-AF65-F5344CB8AC3E}">
        <p14:creationId xmlns:p14="http://schemas.microsoft.com/office/powerpoint/2010/main" val="45666955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1095274" y="3109440"/>
            <a:ext cx="2127185"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pPr algn="ctr"/>
            <a:r>
              <a:rPr lang="en-US" u="none" dirty="0" smtClean="0">
                <a:latin typeface="ＭＳ Ｐゴシック" panose="020B0600070205080204" pitchFamily="50" charset="-128"/>
                <a:ea typeface="ＭＳ Ｐゴシック" panose="020B0600070205080204" pitchFamily="50" charset="-128"/>
              </a:rPr>
              <a:t>35dia MAT-H</a:t>
            </a:r>
          </a:p>
          <a:p>
            <a:pPr algn="ctr"/>
            <a:r>
              <a:rPr lang="en-US" u="none" dirty="0" smtClean="0">
                <a:latin typeface="ＭＳ Ｐゴシック" panose="020B0600070205080204" pitchFamily="50" charset="-128"/>
                <a:ea typeface="ＭＳ Ｐゴシック" panose="020B0600070205080204" pitchFamily="50" charset="-128"/>
              </a:rPr>
              <a:t>(</a:t>
            </a:r>
            <a:r>
              <a:rPr lang="en-US" altLang="ja-JP" u="none" dirty="0" smtClean="0">
                <a:latin typeface="ＭＳ Ｐゴシック" panose="020B0600070205080204" pitchFamily="50" charset="-128"/>
                <a:ea typeface="ＭＳ Ｐゴシック" panose="020B0600070205080204" pitchFamily="50" charset="-128"/>
              </a:rPr>
              <a:t>608793</a:t>
            </a:r>
            <a:r>
              <a:rPr lang="en-US" u="none" dirty="0" smtClean="0">
                <a:latin typeface="ＭＳ Ｐゴシック" panose="020B0600070205080204" pitchFamily="50" charset="-128"/>
                <a:ea typeface="ＭＳ Ｐゴシック" panose="020B0600070205080204" pitchFamily="50" charset="-128"/>
              </a:rPr>
              <a:t>)</a:t>
            </a: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grpSp>
        <p:nvGrpSpPr>
          <p:cNvPr id="7" name="グループ化 6"/>
          <p:cNvGrpSpPr>
            <a:grpSpLocks noChangeAspect="1"/>
          </p:cNvGrpSpPr>
          <p:nvPr/>
        </p:nvGrpSpPr>
        <p:grpSpPr>
          <a:xfrm>
            <a:off x="4792980" y="2795333"/>
            <a:ext cx="5482038" cy="1875727"/>
            <a:chOff x="3996738" y="1887464"/>
            <a:chExt cx="8417139" cy="2880000"/>
          </a:xfrm>
        </p:grpSpPr>
        <p:pic>
          <p:nvPicPr>
            <p:cNvPr id="3" name="図 2"/>
            <p:cNvPicPr>
              <a:picLocks noChangeAspect="1"/>
            </p:cNvPicPr>
            <p:nvPr/>
          </p:nvPicPr>
          <p:blipFill>
            <a:blip r:embed="rId3"/>
            <a:stretch>
              <a:fillRect/>
            </a:stretch>
          </p:blipFill>
          <p:spPr>
            <a:xfrm>
              <a:off x="9371877" y="1887464"/>
              <a:ext cx="3042000" cy="2880000"/>
            </a:xfrm>
            <a:prstGeom prst="rect">
              <a:avLst/>
            </a:prstGeom>
          </p:spPr>
        </p:pic>
        <p:pic>
          <p:nvPicPr>
            <p:cNvPr id="4" name="図 3"/>
            <p:cNvPicPr>
              <a:picLocks noChangeAspect="1"/>
            </p:cNvPicPr>
            <p:nvPr/>
          </p:nvPicPr>
          <p:blipFill>
            <a:blip r:embed="rId4"/>
            <a:stretch>
              <a:fillRect/>
            </a:stretch>
          </p:blipFill>
          <p:spPr>
            <a:xfrm>
              <a:off x="7857893" y="1887464"/>
              <a:ext cx="874480" cy="2880000"/>
            </a:xfrm>
            <a:prstGeom prst="rect">
              <a:avLst/>
            </a:prstGeom>
          </p:spPr>
        </p:pic>
        <p:pic>
          <p:nvPicPr>
            <p:cNvPr id="5" name="図 4"/>
            <p:cNvPicPr>
              <a:picLocks noChangeAspect="1"/>
            </p:cNvPicPr>
            <p:nvPr/>
          </p:nvPicPr>
          <p:blipFill>
            <a:blip r:embed="rId5"/>
            <a:stretch>
              <a:fillRect/>
            </a:stretch>
          </p:blipFill>
          <p:spPr>
            <a:xfrm>
              <a:off x="3996738" y="1887464"/>
              <a:ext cx="2977811" cy="2880000"/>
            </a:xfrm>
            <a:prstGeom prst="rect">
              <a:avLst/>
            </a:prstGeom>
          </p:spPr>
        </p:pic>
      </p:grpSp>
      <p:pic>
        <p:nvPicPr>
          <p:cNvPr id="10" name="図 9"/>
          <p:cNvPicPr>
            <a:picLocks noChangeAspect="1"/>
          </p:cNvPicPr>
          <p:nvPr/>
        </p:nvPicPr>
        <p:blipFill>
          <a:blip r:embed="rId6"/>
          <a:stretch>
            <a:fillRect/>
          </a:stretch>
        </p:blipFill>
        <p:spPr>
          <a:xfrm>
            <a:off x="2308920" y="4762500"/>
            <a:ext cx="7071301" cy="4377851"/>
          </a:xfrm>
          <a:prstGeom prst="rect">
            <a:avLst/>
          </a:prstGeom>
        </p:spPr>
      </p:pic>
    </p:spTree>
    <p:extLst>
      <p:ext uri="{BB962C8B-B14F-4D97-AF65-F5344CB8AC3E}">
        <p14:creationId xmlns:p14="http://schemas.microsoft.com/office/powerpoint/2010/main" val="34243101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実例紹介"/>
          <p:cNvSpPr txBox="1"/>
          <p:nvPr/>
        </p:nvSpPr>
        <p:spPr>
          <a:xfrm>
            <a:off x="5734050" y="4643755"/>
            <a:ext cx="118462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t>旧資料</a:t>
            </a:r>
            <a:endParaRPr dirty="0"/>
          </a:p>
        </p:txBody>
      </p:sp>
      <p:sp>
        <p:nvSpPr>
          <p:cNvPr id="1058" name="技術系新人研修 | 機械等価回路と音響等価回路"/>
          <p:cNvSpPr txBox="1"/>
          <p:nvPr/>
        </p:nvSpPr>
        <p:spPr>
          <a:xfrm>
            <a:off x="76650" y="45168"/>
            <a:ext cx="1056387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技術系新人研修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機械等価回路と音響等価回路</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0" name="Image" descr="Image"/>
          <p:cNvPicPr>
            <a:picLocks noChangeAspect="1"/>
          </p:cNvPicPr>
          <p:nvPr/>
        </p:nvPicPr>
        <p:blipFill>
          <a:blip r:embed="rId3">
            <a:extLst/>
          </a:blip>
          <a:srcRect l="1410"/>
          <a:stretch>
            <a:fillRect/>
          </a:stretch>
        </p:blipFill>
        <p:spPr>
          <a:xfrm>
            <a:off x="6313393" y="4357421"/>
            <a:ext cx="6654280" cy="4771165"/>
          </a:xfrm>
          <a:prstGeom prst="rect">
            <a:avLst/>
          </a:prstGeom>
          <a:ln w="12700">
            <a:miter lim="400000"/>
          </a:ln>
        </p:spPr>
      </p:pic>
      <p:sp>
        <p:nvSpPr>
          <p:cNvPr id="1061"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062" name="回路作成の基本方針(磁気gap考慮)"/>
          <p:cNvSpPr txBox="1"/>
          <p:nvPr/>
        </p:nvSpPr>
        <p:spPr>
          <a:xfrm>
            <a:off x="539468" y="825523"/>
            <a:ext cx="5650584"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回路作成の基本方針(磁気gap考慮)</a:t>
            </a:r>
          </a:p>
        </p:txBody>
      </p:sp>
      <p:sp>
        <p:nvSpPr>
          <p:cNvPr id="1063" name="- 等価回路は力-電圧法で記述する。…"/>
          <p:cNvSpPr txBox="1"/>
          <p:nvPr/>
        </p:nvSpPr>
        <p:spPr>
          <a:xfrm>
            <a:off x="580024" y="1609688"/>
            <a:ext cx="6835992" cy="617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 - 等価回路は力-電圧法で記述する。</a:t>
            </a:r>
          </a:p>
          <a:p>
            <a:pPr algn="l" defTabSz="546100">
              <a:defRPr sz="1700">
                <a:latin typeface="Gill Sans Light"/>
                <a:ea typeface="Gill Sans Light"/>
                <a:cs typeface="Gill Sans Light"/>
                <a:sym typeface="Gill Sans Light"/>
              </a:defRPr>
            </a:pPr>
            <a:r>
              <a:t>   各回路で測定される電圧・電流は右表のようになる。</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r>
              <a:t> - 電気系の電流を機械系の電圧(力)として引用するため、</a:t>
            </a:r>
          </a:p>
          <a:p>
            <a:pPr algn="l" defTabSz="546100">
              <a:defRPr sz="1700">
                <a:latin typeface="Gill Sans Light"/>
                <a:ea typeface="Gill Sans Light"/>
                <a:cs typeface="Gill Sans Light"/>
                <a:sym typeface="Gill Sans Light"/>
              </a:defRPr>
            </a:pPr>
            <a:r>
              <a:t>   電流制御電圧源を用い(右図H6)、Bl倍し力とする(F=Bli)。</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r>
              <a:t> - 機械系電流(速度)を振動面積倍し、体積速度として</a:t>
            </a:r>
          </a:p>
          <a:p>
            <a:pPr algn="l" defTabSz="546100">
              <a:defRPr sz="1700">
                <a:latin typeface="Gill Sans Light"/>
                <a:ea typeface="Gill Sans Light"/>
                <a:cs typeface="Gill Sans Light"/>
                <a:sym typeface="Gill Sans Light"/>
              </a:defRPr>
            </a:pPr>
            <a:r>
              <a:t>   音響系に入力するため電流制御電流源を用いる(右図F1, F2)。</a:t>
            </a:r>
          </a:p>
          <a:p>
            <a:pPr algn="l" defTabSz="546100">
              <a:defRPr sz="1700">
                <a:latin typeface="Gill Sans Light"/>
                <a:ea typeface="Gill Sans Light"/>
                <a:cs typeface="Gill Sans Light"/>
                <a:sym typeface="Gill Sans Light"/>
              </a:defRPr>
            </a:pPr>
            <a:r>
              <a:t>   (理想トランスでも可能かもしれない)</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r>
              <a:t> - 音響系から機械系へのフィードバックは電圧制御電圧源</a:t>
            </a:r>
          </a:p>
          <a:p>
            <a:pPr algn="l" defTabSz="546100">
              <a:defRPr sz="1700">
                <a:latin typeface="Gill Sans Light"/>
                <a:ea typeface="Gill Sans Light"/>
                <a:cs typeface="Gill Sans Light"/>
                <a:sym typeface="Gill Sans Light"/>
              </a:defRPr>
            </a:pPr>
            <a:r>
              <a:t>   (右図E1, E2)を用い、圧力を振動面積倍し力として入力。</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r>
              <a:t> - 機械系電流(速度)による逆起電力を電気系に戻すため、</a:t>
            </a:r>
          </a:p>
          <a:p>
            <a:pPr algn="l" defTabSz="546100">
              <a:defRPr sz="1700">
                <a:latin typeface="Gill Sans Light"/>
                <a:ea typeface="Gill Sans Light"/>
                <a:cs typeface="Gill Sans Light"/>
                <a:sym typeface="Gill Sans Light"/>
              </a:defRPr>
            </a:pPr>
            <a:r>
              <a:t>　電流制御電圧源(右図H1)を用い、Bl倍し入力(V=vBl)。</a:t>
            </a:r>
          </a:p>
          <a:p>
            <a:pPr algn="l" defTabSz="546100">
              <a:defRPr sz="1700">
                <a:latin typeface="Gill Sans Light"/>
                <a:ea typeface="Gill Sans Light"/>
                <a:cs typeface="Gill Sans Light"/>
                <a:sym typeface="Gill Sans Light"/>
              </a:defRPr>
            </a:pPr>
            <a:r>
              <a:t>　これにより、電気系での動インピーダンス、機械系での</a:t>
            </a:r>
          </a:p>
          <a:p>
            <a:pPr algn="l" defTabSz="546100">
              <a:defRPr sz="1700">
                <a:latin typeface="Gill Sans Light"/>
                <a:ea typeface="Gill Sans Light"/>
                <a:cs typeface="Gill Sans Light"/>
                <a:sym typeface="Gill Sans Light"/>
              </a:defRPr>
            </a:pPr>
            <a:r>
              <a:t>   電磁制動を表現できると考える。</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r>
              <a:t> - 放射インピーダンスは近似的に挿入している(L14, R18)。</a:t>
            </a:r>
          </a:p>
          <a:p>
            <a:pPr algn="l" defTabSz="546100">
              <a:defRPr sz="1700">
                <a:latin typeface="Gill Sans Light"/>
                <a:ea typeface="Gill Sans Light"/>
                <a:cs typeface="Gill Sans Light"/>
                <a:sym typeface="Gill Sans Light"/>
              </a:defRPr>
            </a:pPr>
            <a:r>
              <a:t>   (Bessel関数などの関数を取り扱えないと思われるため)</a:t>
            </a:r>
          </a:p>
        </p:txBody>
      </p:sp>
      <p:graphicFrame>
        <p:nvGraphicFramePr>
          <p:cNvPr id="1064" name="Table"/>
          <p:cNvGraphicFramePr/>
          <p:nvPr/>
        </p:nvGraphicFramePr>
        <p:xfrm>
          <a:off x="6681881" y="929387"/>
          <a:ext cx="6071001" cy="1927000"/>
        </p:xfrm>
        <a:graphic>
          <a:graphicData uri="http://schemas.openxmlformats.org/drawingml/2006/table">
            <a:tbl>
              <a:tblPr firstRow="1" firstCol="1" bandRow="1">
                <a:tableStyleId>{4C3C2611-4C71-4FC5-86AE-919BDF0F9419}</a:tableStyleId>
              </a:tblPr>
              <a:tblGrid>
                <a:gridCol w="2023667"/>
                <a:gridCol w="2023667"/>
                <a:gridCol w="2023667"/>
              </a:tblGrid>
              <a:tr h="481750">
                <a:tc>
                  <a:txBody>
                    <a:bodyPr/>
                    <a:lstStyle/>
                    <a:p>
                      <a:pPr defTabSz="914400">
                        <a:defRPr sz="1700" b="0">
                          <a:sym typeface="ヒラギノ角ゴ ProN W6"/>
                        </a:defRPr>
                      </a:pPr>
                      <a:endParaRPr/>
                    </a:p>
                  </a:txBody>
                  <a:tcPr marL="50800" marR="50800" marT="50800" marB="50800" anchor="ctr" horzOverflow="overflow">
                    <a:solidFill>
                      <a:srgbClr val="0365C0"/>
                    </a:solidFill>
                  </a:tcPr>
                </a:tc>
                <a:tc>
                  <a:txBody>
                    <a:bodyPr/>
                    <a:lstStyle/>
                    <a:p>
                      <a:pPr defTabSz="914400">
                        <a:defRPr sz="1800" b="0">
                          <a:solidFill>
                            <a:srgbClr val="000000"/>
                          </a:solidFill>
                        </a:defRPr>
                      </a:pPr>
                      <a:r>
                        <a:rPr sz="1700">
                          <a:solidFill>
                            <a:srgbClr val="FFFFFF"/>
                          </a:solidFill>
                          <a:sym typeface="ヒラギノ角ゴ ProN W6"/>
                        </a:rPr>
                        <a:t>電流</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700">
                          <a:solidFill>
                            <a:srgbClr val="FFFFFF"/>
                          </a:solidFill>
                          <a:sym typeface="ヒラギノ角ゴ ProN W6"/>
                        </a:rPr>
                        <a:t>電圧</a:t>
                      </a:r>
                    </a:p>
                  </a:txBody>
                  <a:tcPr marL="50800" marR="50800" marT="50800" marB="50800" anchor="ctr" horzOverflow="overflow">
                    <a:solidFill>
                      <a:srgbClr val="0365C0"/>
                    </a:solidFill>
                  </a:tcPr>
                </a:tc>
              </a:tr>
              <a:tr h="481750">
                <a:tc>
                  <a:txBody>
                    <a:bodyPr/>
                    <a:lstStyle/>
                    <a:p>
                      <a:pPr defTabSz="914400">
                        <a:defRPr sz="1800" b="0">
                          <a:solidFill>
                            <a:srgbClr val="000000"/>
                          </a:solidFill>
                        </a:defRPr>
                      </a:pPr>
                      <a:r>
                        <a:rPr sz="1700">
                          <a:solidFill>
                            <a:srgbClr val="FFFFFF"/>
                          </a:solidFill>
                          <a:sym typeface="ヒラギノ角ゴ ProN W6"/>
                        </a:rPr>
                        <a:t>電気系 </a:t>
                      </a:r>
                    </a:p>
                  </a:txBody>
                  <a:tcPr marL="50800" marR="50800" marT="50800" marB="50800" anchor="ctr" horzOverflow="overflow">
                    <a:solidFill>
                      <a:srgbClr val="398CCE"/>
                    </a:solidFill>
                  </a:tcPr>
                </a:tc>
                <a:tc>
                  <a:txBody>
                    <a:bodyPr/>
                    <a:lstStyle/>
                    <a:p>
                      <a:pPr defTabSz="914400">
                        <a:defRPr sz="1800"/>
                      </a:pPr>
                      <a:r>
                        <a:rPr sz="1300">
                          <a:sym typeface="ヒラギノ角ゴ ProN W3"/>
                        </a:rPr>
                        <a:t>電流 [A]</a:t>
                      </a:r>
                    </a:p>
                  </a:txBody>
                  <a:tcPr marL="50800" marR="50800" marT="50800" marB="50800" anchor="ctr" horzOverflow="overflow"/>
                </a:tc>
                <a:tc>
                  <a:txBody>
                    <a:bodyPr/>
                    <a:lstStyle/>
                    <a:p>
                      <a:pPr defTabSz="914400">
                        <a:defRPr sz="1800"/>
                      </a:pPr>
                      <a:r>
                        <a:rPr sz="1300">
                          <a:sym typeface="ヒラギノ角ゴ ProN W3"/>
                        </a:rPr>
                        <a:t>電圧 [V]</a:t>
                      </a:r>
                    </a:p>
                  </a:txBody>
                  <a:tcPr marL="50800" marR="50800" marT="50800" marB="50800" anchor="ctr" horzOverflow="overflow"/>
                </a:tc>
              </a:tr>
              <a:tr h="481750">
                <a:tc>
                  <a:txBody>
                    <a:bodyPr/>
                    <a:lstStyle/>
                    <a:p>
                      <a:pPr defTabSz="914400">
                        <a:defRPr sz="1800" b="0">
                          <a:solidFill>
                            <a:srgbClr val="000000"/>
                          </a:solidFill>
                        </a:defRPr>
                      </a:pPr>
                      <a:r>
                        <a:rPr sz="1700">
                          <a:solidFill>
                            <a:srgbClr val="FFFFFF"/>
                          </a:solidFill>
                          <a:sym typeface="ヒラギノ角ゴ ProN W6"/>
                        </a:rPr>
                        <a:t>機械系 </a:t>
                      </a:r>
                    </a:p>
                  </a:txBody>
                  <a:tcPr marL="50800" marR="50800" marT="50800" marB="50800" anchor="ctr" horzOverflow="overflow">
                    <a:solidFill>
                      <a:srgbClr val="398CCE"/>
                    </a:solidFill>
                  </a:tcPr>
                </a:tc>
                <a:tc>
                  <a:txBody>
                    <a:bodyPr/>
                    <a:lstStyle/>
                    <a:p>
                      <a:pPr defTabSz="914400">
                        <a:defRPr sz="1800"/>
                      </a:pPr>
                      <a:r>
                        <a:rPr sz="1300">
                          <a:sym typeface="ヒラギノ角ゴ ProN W3"/>
                        </a:rPr>
                        <a:t>速度 [m/s]</a:t>
                      </a:r>
                    </a:p>
                  </a:txBody>
                  <a:tcPr marL="50800" marR="50800" marT="50800" marB="50800" anchor="ctr" horzOverflow="overflow"/>
                </a:tc>
                <a:tc>
                  <a:txBody>
                    <a:bodyPr/>
                    <a:lstStyle/>
                    <a:p>
                      <a:pPr defTabSz="914400">
                        <a:defRPr sz="1800"/>
                      </a:pPr>
                      <a:r>
                        <a:rPr sz="1300">
                          <a:sym typeface="ヒラギノ角ゴ ProN W3"/>
                        </a:rPr>
                        <a:t>力 [N]</a:t>
                      </a:r>
                    </a:p>
                  </a:txBody>
                  <a:tcPr marL="50800" marR="50800" marT="50800" marB="50800" anchor="ctr" horzOverflow="overflow"/>
                </a:tc>
              </a:tr>
              <a:tr h="481750">
                <a:tc>
                  <a:txBody>
                    <a:bodyPr/>
                    <a:lstStyle/>
                    <a:p>
                      <a:pPr defTabSz="914400">
                        <a:defRPr sz="1800" b="0">
                          <a:solidFill>
                            <a:srgbClr val="000000"/>
                          </a:solidFill>
                        </a:defRPr>
                      </a:pPr>
                      <a:r>
                        <a:rPr sz="1700">
                          <a:solidFill>
                            <a:srgbClr val="FFFFFF"/>
                          </a:solidFill>
                          <a:sym typeface="ヒラギノ角ゴ ProN W6"/>
                        </a:rPr>
                        <a:t>音響系</a:t>
                      </a:r>
                    </a:p>
                  </a:txBody>
                  <a:tcPr marL="50800" marR="50800" marT="50800" marB="50800" anchor="ctr" horzOverflow="overflow">
                    <a:solidFill>
                      <a:srgbClr val="398CCE"/>
                    </a:solidFill>
                  </a:tcPr>
                </a:tc>
                <a:tc>
                  <a:txBody>
                    <a:bodyPr/>
                    <a:lstStyle/>
                    <a:p>
                      <a:pPr defTabSz="914400">
                        <a:defRPr sz="1800"/>
                      </a:pPr>
                      <a:r>
                        <a:rPr sz="1300">
                          <a:sym typeface="ヒラギノ角ゴ ProN W3"/>
                        </a:rPr>
                        <a:t>体積速度 [m^3/s]</a:t>
                      </a:r>
                    </a:p>
                  </a:txBody>
                  <a:tcPr marL="50800" marR="50800" marT="50800" marB="50800" anchor="ctr" horzOverflow="overflow"/>
                </a:tc>
                <a:tc>
                  <a:txBody>
                    <a:bodyPr/>
                    <a:lstStyle/>
                    <a:p>
                      <a:pPr defTabSz="914400">
                        <a:defRPr sz="1800"/>
                      </a:pPr>
                      <a:r>
                        <a:rPr sz="1300">
                          <a:sym typeface="ヒラギノ角ゴ ProN W3"/>
                        </a:rPr>
                        <a:t>音圧 [Pa]</a:t>
                      </a:r>
                    </a:p>
                  </a:txBody>
                  <a:tcPr marL="50800" marR="50800" marT="50800" marB="50800" anchor="ctr" horzOverflow="overflow"/>
                </a:tc>
              </a:tr>
            </a:tbl>
          </a:graphicData>
        </a:graphic>
      </p:graphicFrame>
      <p:sp>
        <p:nvSpPr>
          <p:cNvPr id="1065" name="電気系"/>
          <p:cNvSpPr txBox="1"/>
          <p:nvPr/>
        </p:nvSpPr>
        <p:spPr>
          <a:xfrm>
            <a:off x="7611988" y="5998569"/>
            <a:ext cx="944060" cy="384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電気系</a:t>
            </a:r>
          </a:p>
        </p:txBody>
      </p:sp>
      <p:sp>
        <p:nvSpPr>
          <p:cNvPr id="1066" name="機械系"/>
          <p:cNvSpPr txBox="1"/>
          <p:nvPr/>
        </p:nvSpPr>
        <p:spPr>
          <a:xfrm>
            <a:off x="9552532" y="5166597"/>
            <a:ext cx="866466" cy="339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機械系</a:t>
            </a:r>
          </a:p>
        </p:txBody>
      </p:sp>
      <p:sp>
        <p:nvSpPr>
          <p:cNvPr id="1067" name="音響系"/>
          <p:cNvSpPr txBox="1"/>
          <p:nvPr/>
        </p:nvSpPr>
        <p:spPr>
          <a:xfrm>
            <a:off x="10370621" y="7124127"/>
            <a:ext cx="1188306" cy="389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音響系</a:t>
            </a:r>
          </a:p>
        </p:txBody>
      </p:sp>
      <p:sp>
        <p:nvSpPr>
          <p:cNvPr id="1068" name="出力計算"/>
          <p:cNvSpPr txBox="1"/>
          <p:nvPr/>
        </p:nvSpPr>
        <p:spPr>
          <a:xfrm>
            <a:off x="11588962" y="5858594"/>
            <a:ext cx="1277891" cy="461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出力計算</a:t>
            </a:r>
          </a:p>
        </p:txBody>
      </p:sp>
      <p:sp>
        <p:nvSpPr>
          <p:cNvPr id="1069" name="電圧源"/>
          <p:cNvSpPr txBox="1"/>
          <p:nvPr/>
        </p:nvSpPr>
        <p:spPr>
          <a:xfrm>
            <a:off x="7327879" y="4991578"/>
            <a:ext cx="944059" cy="384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電圧源</a:t>
            </a:r>
          </a:p>
        </p:txBody>
      </p:sp>
      <p:sp>
        <p:nvSpPr>
          <p:cNvPr id="1070" name="MAT-Hの等価回路例"/>
          <p:cNvSpPr txBox="1"/>
          <p:nvPr/>
        </p:nvSpPr>
        <p:spPr>
          <a:xfrm>
            <a:off x="8282063" y="3570560"/>
            <a:ext cx="297012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300" b="1">
                <a:solidFill>
                  <a:srgbClr val="212121"/>
                </a:solidFill>
                <a:latin typeface="Gill Sans"/>
                <a:ea typeface="Gill Sans"/>
                <a:cs typeface="Gill Sans"/>
                <a:sym typeface="Gill Sans"/>
              </a:defRPr>
            </a:lvl1pPr>
          </a:lstStyle>
          <a:p>
            <a:r>
              <a:t>MAT-Hの等価回路例</a:t>
            </a:r>
          </a:p>
        </p:txBody>
      </p:sp>
      <p:sp>
        <p:nvSpPr>
          <p:cNvPr id="1071"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074" name="1. 電気/機械/音響 連成モデル作成の基本方針とその例"/>
          <p:cNvSpPr txBox="1"/>
          <p:nvPr/>
        </p:nvSpPr>
        <p:spPr>
          <a:xfrm>
            <a:off x="539468" y="825523"/>
            <a:ext cx="9047015"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  1. 電気/機械/音響 連成モデル作成の基本方針とその例</a:t>
            </a:r>
          </a:p>
        </p:txBody>
      </p:sp>
      <p:sp>
        <p:nvSpPr>
          <p:cNvPr id="1075" name="電気系と機械系の結合には電流制御電圧源を用いジャイレータを再現した。…"/>
          <p:cNvSpPr txBox="1"/>
          <p:nvPr/>
        </p:nvSpPr>
        <p:spPr>
          <a:xfrm>
            <a:off x="454939" y="1390463"/>
            <a:ext cx="12094922" cy="246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電気系と機械系の結合には電流制御電圧源を用いジャイレータを再現した。</a:t>
            </a:r>
          </a:p>
          <a:p>
            <a:pPr algn="l" defTabSz="546100">
              <a:defRPr sz="1700">
                <a:latin typeface="Gill Sans Light"/>
                <a:ea typeface="Gill Sans Light"/>
                <a:cs typeface="Gill Sans Light"/>
                <a:sym typeface="Gill Sans Light"/>
              </a:defRPr>
            </a:pPr>
            <a:r>
              <a:t>電気系回路に流れる電流をBl倍し、電圧(力)として機械系回路に入力する。(図中H6)</a:t>
            </a:r>
          </a:p>
          <a:p>
            <a:pPr algn="l" defTabSz="546100">
              <a:defRPr sz="1700">
                <a:latin typeface="Gill Sans Light"/>
                <a:ea typeface="Gill Sans Light"/>
                <a:cs typeface="Gill Sans Light"/>
                <a:sym typeface="Gill Sans Light"/>
              </a:defRPr>
            </a:pPr>
            <a:r>
              <a:t>また、機械系の電流(振動板速度)をBl倍し、逆起電力として電気系に入力し、動インピーダンスを再現した。(図中H1)</a:t>
            </a:r>
          </a:p>
          <a:p>
            <a:pPr algn="l" defTabSz="546100">
              <a:defRPr sz="1700">
                <a:latin typeface="Gill Sans Light"/>
                <a:ea typeface="Gill Sans Light"/>
                <a:cs typeface="Gill Sans Light"/>
                <a:sym typeface="Gill Sans Light"/>
              </a:defRPr>
            </a:pPr>
            <a:r>
              <a:t>(この例では簡単のためコイルのインダクタンスは省略している。)</a:t>
            </a:r>
          </a:p>
          <a:p>
            <a:pPr algn="l" defTabSz="546100">
              <a:defRPr sz="1700">
                <a:latin typeface="Gill Sans Light"/>
                <a:ea typeface="Gill Sans Light"/>
                <a:cs typeface="Gill Sans Light"/>
                <a:sym typeface="Gill Sans Light"/>
              </a:defRPr>
            </a:pPr>
            <a:r>
              <a:t>図*が電気インピーダンスおよび振動板速度の交流解析結果である。</a:t>
            </a:r>
          </a:p>
          <a:p>
            <a:pPr algn="l" defTabSz="546100">
              <a:defRPr sz="1700">
                <a:latin typeface="Gill Sans Light"/>
                <a:ea typeface="Gill Sans Light"/>
                <a:cs typeface="Gill Sans Light"/>
                <a:sym typeface="Gill Sans Light"/>
              </a:defRPr>
            </a:pPr>
            <a:r>
              <a:t>電気系統合回路の結果と一致するため、この表現は妥当と考える。</a:t>
            </a:r>
          </a:p>
          <a:p>
            <a:pPr algn="l" defTabSz="546100">
              <a:defRPr sz="1700">
                <a:latin typeface="Gill Sans Light"/>
                <a:ea typeface="Gill Sans Light"/>
                <a:cs typeface="Gill Sans Light"/>
                <a:sym typeface="Gill Sans Light"/>
              </a:defRPr>
            </a:pPr>
            <a:endParaRPr/>
          </a:p>
        </p:txBody>
      </p:sp>
      <p:sp>
        <p:nvSpPr>
          <p:cNvPr id="1076"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1077" name="Image" descr="Image"/>
          <p:cNvPicPr>
            <a:picLocks noChangeAspect="1"/>
          </p:cNvPicPr>
          <p:nvPr/>
        </p:nvPicPr>
        <p:blipFill>
          <a:blip r:embed="rId3">
            <a:extLst/>
          </a:blip>
          <a:stretch>
            <a:fillRect/>
          </a:stretch>
        </p:blipFill>
        <p:spPr>
          <a:xfrm>
            <a:off x="1029426" y="7295235"/>
            <a:ext cx="5247073" cy="1292758"/>
          </a:xfrm>
          <a:prstGeom prst="rect">
            <a:avLst/>
          </a:prstGeom>
          <a:ln w="12700">
            <a:miter lim="400000"/>
          </a:ln>
        </p:spPr>
      </p:pic>
      <p:sp>
        <p:nvSpPr>
          <p:cNvPr id="1078" name="機械系と電気系を電流制御電圧源でつないだ回路"/>
          <p:cNvSpPr txBox="1"/>
          <p:nvPr/>
        </p:nvSpPr>
        <p:spPr>
          <a:xfrm>
            <a:off x="1307598" y="8508854"/>
            <a:ext cx="4419878" cy="529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機械系と電気系を電流制御電圧源でつないだ回路</a:t>
            </a:r>
          </a:p>
        </p:txBody>
      </p:sp>
      <p:sp>
        <p:nvSpPr>
          <p:cNvPr id="1079" name="機械系要素を電気系に統合した回路"/>
          <p:cNvSpPr txBox="1"/>
          <p:nvPr/>
        </p:nvSpPr>
        <p:spPr>
          <a:xfrm>
            <a:off x="1705975" y="3633277"/>
            <a:ext cx="3623124" cy="301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機械系要素を電気系に統合した回路</a:t>
            </a:r>
          </a:p>
        </p:txBody>
      </p:sp>
      <p:pic>
        <p:nvPicPr>
          <p:cNvPr id="1080" name="Image" descr="Image"/>
          <p:cNvPicPr>
            <a:picLocks noChangeAspect="1"/>
          </p:cNvPicPr>
          <p:nvPr/>
        </p:nvPicPr>
        <p:blipFill>
          <a:blip r:embed="rId4">
            <a:extLst/>
          </a:blip>
          <a:stretch>
            <a:fillRect/>
          </a:stretch>
        </p:blipFill>
        <p:spPr>
          <a:xfrm>
            <a:off x="1379524" y="3923200"/>
            <a:ext cx="4419877" cy="3195912"/>
          </a:xfrm>
          <a:prstGeom prst="rect">
            <a:avLst/>
          </a:prstGeom>
          <a:ln w="12700">
            <a:miter lim="400000"/>
          </a:ln>
        </p:spPr>
      </p:pic>
      <p:sp>
        <p:nvSpPr>
          <p:cNvPr id="1081" name="電気系要素を機械系に統合した回路"/>
          <p:cNvSpPr txBox="1"/>
          <p:nvPr/>
        </p:nvSpPr>
        <p:spPr>
          <a:xfrm>
            <a:off x="2333070" y="6590033"/>
            <a:ext cx="3011217" cy="529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電気系要素を機械系に統合した回路</a:t>
            </a:r>
          </a:p>
        </p:txBody>
      </p:sp>
      <p:pic>
        <p:nvPicPr>
          <p:cNvPr id="1082" name="Image" descr="Image"/>
          <p:cNvPicPr>
            <a:picLocks noChangeAspect="1"/>
          </p:cNvPicPr>
          <p:nvPr/>
        </p:nvPicPr>
        <p:blipFill>
          <a:blip r:embed="rId5">
            <a:extLst/>
          </a:blip>
          <a:stretch>
            <a:fillRect/>
          </a:stretch>
        </p:blipFill>
        <p:spPr>
          <a:xfrm>
            <a:off x="7209265" y="3541871"/>
            <a:ext cx="4650745" cy="5323141"/>
          </a:xfrm>
          <a:prstGeom prst="rect">
            <a:avLst/>
          </a:prstGeom>
          <a:ln w="12700">
            <a:miter lim="400000"/>
          </a:ln>
        </p:spPr>
      </p:pic>
      <p:sp>
        <p:nvSpPr>
          <p:cNvPr id="1083" name="1.0…"/>
          <p:cNvSpPr txBox="1"/>
          <p:nvPr/>
        </p:nvSpPr>
        <p:spPr>
          <a:xfrm>
            <a:off x="7213829" y="3568011"/>
            <a:ext cx="339714" cy="26162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170000"/>
              </a:lnSpc>
              <a:defRPr sz="1000">
                <a:solidFill>
                  <a:srgbClr val="AFAFAF"/>
                </a:solidFill>
                <a:latin typeface="Gill Sans"/>
                <a:ea typeface="Gill Sans"/>
                <a:cs typeface="Gill Sans"/>
                <a:sym typeface="Gill Sans"/>
              </a:defRPr>
            </a:pPr>
            <a:r>
              <a:t>  1.0</a:t>
            </a:r>
          </a:p>
          <a:p>
            <a:pPr>
              <a:lnSpc>
                <a:spcPct val="170000"/>
              </a:lnSpc>
              <a:defRPr sz="1000">
                <a:solidFill>
                  <a:srgbClr val="AFAFAF"/>
                </a:solidFill>
                <a:latin typeface="Gill Sans"/>
                <a:ea typeface="Gill Sans"/>
                <a:cs typeface="Gill Sans"/>
                <a:sym typeface="Gill Sans"/>
              </a:defRPr>
            </a:pPr>
            <a:r>
              <a:t>  0.9</a:t>
            </a:r>
          </a:p>
          <a:p>
            <a:pPr>
              <a:lnSpc>
                <a:spcPct val="170000"/>
              </a:lnSpc>
              <a:defRPr sz="1000">
                <a:solidFill>
                  <a:srgbClr val="AFAFAF"/>
                </a:solidFill>
                <a:latin typeface="Gill Sans"/>
                <a:ea typeface="Gill Sans"/>
                <a:cs typeface="Gill Sans"/>
                <a:sym typeface="Gill Sans"/>
              </a:defRPr>
            </a:pPr>
            <a:r>
              <a:t>  0.8</a:t>
            </a:r>
          </a:p>
          <a:p>
            <a:pPr>
              <a:lnSpc>
                <a:spcPct val="170000"/>
              </a:lnSpc>
              <a:defRPr sz="1000">
                <a:solidFill>
                  <a:srgbClr val="AFAFAF"/>
                </a:solidFill>
                <a:latin typeface="Gill Sans"/>
                <a:ea typeface="Gill Sans"/>
                <a:cs typeface="Gill Sans"/>
                <a:sym typeface="Gill Sans"/>
              </a:defRPr>
            </a:pPr>
            <a:r>
              <a:t>  0.7</a:t>
            </a:r>
          </a:p>
          <a:p>
            <a:pPr>
              <a:lnSpc>
                <a:spcPct val="170000"/>
              </a:lnSpc>
              <a:defRPr sz="1000">
                <a:solidFill>
                  <a:srgbClr val="AFAFAF"/>
                </a:solidFill>
                <a:latin typeface="Gill Sans"/>
                <a:ea typeface="Gill Sans"/>
                <a:cs typeface="Gill Sans"/>
                <a:sym typeface="Gill Sans"/>
              </a:defRPr>
            </a:pPr>
            <a:r>
              <a:t>  0.6</a:t>
            </a:r>
          </a:p>
          <a:p>
            <a:pPr>
              <a:lnSpc>
                <a:spcPct val="170000"/>
              </a:lnSpc>
              <a:defRPr sz="1000">
                <a:solidFill>
                  <a:srgbClr val="AFAFAF"/>
                </a:solidFill>
                <a:latin typeface="Gill Sans"/>
                <a:ea typeface="Gill Sans"/>
                <a:cs typeface="Gill Sans"/>
                <a:sym typeface="Gill Sans"/>
              </a:defRPr>
            </a:pPr>
            <a:r>
              <a:t>  0.5</a:t>
            </a:r>
          </a:p>
          <a:p>
            <a:pPr>
              <a:lnSpc>
                <a:spcPct val="170000"/>
              </a:lnSpc>
              <a:defRPr sz="1000">
                <a:solidFill>
                  <a:srgbClr val="AFAFAF"/>
                </a:solidFill>
                <a:latin typeface="Gill Sans"/>
                <a:ea typeface="Gill Sans"/>
                <a:cs typeface="Gill Sans"/>
                <a:sym typeface="Gill Sans"/>
              </a:defRPr>
            </a:pPr>
            <a:r>
              <a:t>  0.4</a:t>
            </a:r>
          </a:p>
          <a:p>
            <a:pPr>
              <a:lnSpc>
                <a:spcPct val="170000"/>
              </a:lnSpc>
              <a:defRPr sz="1000">
                <a:solidFill>
                  <a:srgbClr val="AFAFAF"/>
                </a:solidFill>
                <a:latin typeface="Gill Sans"/>
                <a:ea typeface="Gill Sans"/>
                <a:cs typeface="Gill Sans"/>
                <a:sym typeface="Gill Sans"/>
              </a:defRPr>
            </a:pPr>
            <a:r>
              <a:t>  0.3</a:t>
            </a:r>
          </a:p>
          <a:p>
            <a:pPr>
              <a:lnSpc>
                <a:spcPct val="170000"/>
              </a:lnSpc>
              <a:defRPr sz="1000">
                <a:solidFill>
                  <a:srgbClr val="AFAFAF"/>
                </a:solidFill>
                <a:latin typeface="Gill Sans"/>
                <a:ea typeface="Gill Sans"/>
                <a:cs typeface="Gill Sans"/>
                <a:sym typeface="Gill Sans"/>
              </a:defRPr>
            </a:pPr>
            <a:r>
              <a:t>  0.2</a:t>
            </a:r>
          </a:p>
          <a:p>
            <a:pPr>
              <a:lnSpc>
                <a:spcPct val="170000"/>
              </a:lnSpc>
              <a:defRPr sz="1000">
                <a:solidFill>
                  <a:srgbClr val="AFAFAF"/>
                </a:solidFill>
                <a:latin typeface="Gill Sans"/>
                <a:ea typeface="Gill Sans"/>
                <a:cs typeface="Gill Sans"/>
                <a:sym typeface="Gill Sans"/>
              </a:defRPr>
            </a:pPr>
            <a:r>
              <a:t>  0.1</a:t>
            </a:r>
          </a:p>
          <a:p>
            <a:pPr>
              <a:lnSpc>
                <a:spcPct val="170000"/>
              </a:lnSpc>
              <a:defRPr sz="1000">
                <a:solidFill>
                  <a:srgbClr val="AFAFAF"/>
                </a:solidFill>
                <a:latin typeface="Gill Sans"/>
                <a:ea typeface="Gill Sans"/>
                <a:cs typeface="Gill Sans"/>
                <a:sym typeface="Gill Sans"/>
              </a:defRPr>
            </a:pPr>
            <a:r>
              <a:t>  0 </a:t>
            </a:r>
          </a:p>
        </p:txBody>
      </p:sp>
      <p:sp>
        <p:nvSpPr>
          <p:cNvPr id="1084" name="Velocity [m/s]"/>
          <p:cNvSpPr txBox="1"/>
          <p:nvPr/>
        </p:nvSpPr>
        <p:spPr>
          <a:xfrm rot="16200000">
            <a:off x="6530472" y="4698999"/>
            <a:ext cx="1103314"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Velocity [m/s]</a:t>
            </a:r>
          </a:p>
        </p:txBody>
      </p:sp>
      <p:sp>
        <p:nvSpPr>
          <p:cNvPr id="1085" name="IMP [Ω]"/>
          <p:cNvSpPr txBox="1"/>
          <p:nvPr/>
        </p:nvSpPr>
        <p:spPr>
          <a:xfrm rot="16200000">
            <a:off x="6734968" y="7314399"/>
            <a:ext cx="694322" cy="317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IMP [Ω]</a:t>
            </a:r>
          </a:p>
        </p:txBody>
      </p:sp>
      <p:sp>
        <p:nvSpPr>
          <p:cNvPr id="1086" name="Frequency [Hz]"/>
          <p:cNvSpPr txBox="1"/>
          <p:nvPr/>
        </p:nvSpPr>
        <p:spPr>
          <a:xfrm>
            <a:off x="8964540" y="8779919"/>
            <a:ext cx="1228937"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Frequency [Hz]</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089" name="1. 電気/機械/音響 連成モデル作成の基本方針とその例"/>
          <p:cNvSpPr txBox="1"/>
          <p:nvPr/>
        </p:nvSpPr>
        <p:spPr>
          <a:xfrm>
            <a:off x="539468" y="825523"/>
            <a:ext cx="9047015"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  1. 電気/機械/音響 連成モデル作成の基本方針とその例</a:t>
            </a:r>
          </a:p>
        </p:txBody>
      </p:sp>
      <p:sp>
        <p:nvSpPr>
          <p:cNvPr id="1090" name="音響系と機械系の結合には電流制御電流源と電圧制御電圧源を用い理想トランスを再現した。…"/>
          <p:cNvSpPr txBox="1"/>
          <p:nvPr/>
        </p:nvSpPr>
        <p:spPr>
          <a:xfrm>
            <a:off x="66504" y="1365761"/>
            <a:ext cx="12094922" cy="240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音響系と機械系の結合には電流制御電流源と電圧制御電圧源を用い理想トランスを再現した。</a:t>
            </a:r>
          </a:p>
          <a:p>
            <a:pPr algn="l" defTabSz="546100">
              <a:defRPr sz="1700">
                <a:latin typeface="Gill Sans Light"/>
                <a:ea typeface="Gill Sans Light"/>
                <a:cs typeface="Gill Sans Light"/>
                <a:sym typeface="Gill Sans Light"/>
              </a:defRPr>
            </a:pPr>
            <a:r>
              <a:t>機械系の電流(速度)を振動面積倍、体積速度として音響系回路に入力する。(図中F1) また、振動板前面の圧力(Vfront)と振動板背面の圧力(Vback)の圧力差を振動面積倍し、力として機械系回路にフィードバックしている。(図中E3)</a:t>
            </a:r>
          </a:p>
          <a:p>
            <a:pPr algn="l" defTabSz="546100">
              <a:defRPr sz="1700">
                <a:latin typeface="Gill Sans Light"/>
                <a:ea typeface="Gill Sans Light"/>
                <a:cs typeface="Gill Sans Light"/>
                <a:sym typeface="Gill Sans Light"/>
              </a:defRPr>
            </a:pPr>
            <a:r>
              <a:t>図*が電気インピーダンスおよび音圧の交流解析結果である。音響系統合回路の結果と一致するため、この表現も妥当と考える。</a:t>
            </a:r>
          </a:p>
          <a:p>
            <a:pPr algn="l" defTabSz="546100">
              <a:defRPr sz="1700">
                <a:latin typeface="Gill Sans Light"/>
                <a:ea typeface="Gill Sans Light"/>
                <a:cs typeface="Gill Sans Light"/>
                <a:sym typeface="Gill Sans Light"/>
              </a:defRPr>
            </a:pPr>
            <a:endParaRPr/>
          </a:p>
          <a:p>
            <a:pPr algn="l" defTabSz="546100">
              <a:defRPr sz="1700">
                <a:latin typeface="Gill Sans Light"/>
                <a:ea typeface="Gill Sans Light"/>
                <a:cs typeface="Gill Sans Light"/>
                <a:sym typeface="Gill Sans Light"/>
              </a:defRPr>
            </a:pPr>
            <a:endParaRPr/>
          </a:p>
        </p:txBody>
      </p:sp>
      <p:sp>
        <p:nvSpPr>
          <p:cNvPr id="1091"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grpSp>
        <p:nvGrpSpPr>
          <p:cNvPr id="1096" name="Group"/>
          <p:cNvGrpSpPr/>
          <p:nvPr/>
        </p:nvGrpSpPr>
        <p:grpSpPr>
          <a:xfrm>
            <a:off x="1153823" y="2793221"/>
            <a:ext cx="4320752" cy="6158877"/>
            <a:chOff x="0" y="114300"/>
            <a:chExt cx="4320750" cy="6158875"/>
          </a:xfrm>
        </p:grpSpPr>
        <p:sp>
          <p:nvSpPr>
            <p:cNvPr id="1092" name="機械系と音響系を電流制御電流源及び…"/>
            <p:cNvSpPr txBox="1"/>
            <p:nvPr/>
          </p:nvSpPr>
          <p:spPr>
            <a:xfrm>
              <a:off x="0" y="5607685"/>
              <a:ext cx="4320751" cy="665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1400">
                  <a:latin typeface="Gill Sans"/>
                  <a:ea typeface="Gill Sans"/>
                  <a:cs typeface="Gill Sans"/>
                  <a:sym typeface="Gill Sans"/>
                </a:defRPr>
              </a:pPr>
              <a:r>
                <a:t>機械系と音響系を電流制御電流源及び</a:t>
              </a:r>
            </a:p>
            <a:p>
              <a:pPr>
                <a:defRPr sz="1400">
                  <a:latin typeface="Gill Sans"/>
                  <a:ea typeface="Gill Sans"/>
                  <a:cs typeface="Gill Sans"/>
                  <a:sym typeface="Gill Sans"/>
                </a:defRPr>
              </a:pPr>
              <a:r>
                <a:t>電圧制御電圧源でつないだ回路</a:t>
              </a:r>
            </a:p>
          </p:txBody>
        </p:sp>
        <p:sp>
          <p:nvSpPr>
            <p:cNvPr id="1093" name="機械系要素を音響系に統合した回路"/>
            <p:cNvSpPr txBox="1"/>
            <p:nvPr/>
          </p:nvSpPr>
          <p:spPr>
            <a:xfrm>
              <a:off x="468622" y="2418828"/>
              <a:ext cx="3383508" cy="3806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1400">
                  <a:latin typeface="Gill Sans"/>
                  <a:ea typeface="Gill Sans"/>
                  <a:cs typeface="Gill Sans"/>
                  <a:sym typeface="Gill Sans"/>
                </a:defRPr>
              </a:lvl1pPr>
            </a:lstStyle>
            <a:p>
              <a:r>
                <a:t>機械系要素を音響系に統合した回路</a:t>
              </a:r>
            </a:p>
          </p:txBody>
        </p:sp>
        <p:pic>
          <p:nvPicPr>
            <p:cNvPr id="1094" name="Image" descr="Image"/>
            <p:cNvPicPr>
              <a:picLocks noChangeAspect="1"/>
            </p:cNvPicPr>
            <p:nvPr/>
          </p:nvPicPr>
          <p:blipFill>
            <a:blip r:embed="rId3">
              <a:extLst/>
            </a:blip>
            <a:srcRect t="2626" b="2626"/>
            <a:stretch>
              <a:fillRect/>
            </a:stretch>
          </p:blipFill>
          <p:spPr>
            <a:xfrm>
              <a:off x="171456" y="2923838"/>
              <a:ext cx="3977838" cy="2748284"/>
            </a:xfrm>
            <a:prstGeom prst="rect">
              <a:avLst/>
            </a:prstGeom>
            <a:ln w="12700" cap="flat">
              <a:noFill/>
              <a:miter lim="400000"/>
            </a:ln>
            <a:effectLst/>
          </p:spPr>
        </p:pic>
        <p:pic>
          <p:nvPicPr>
            <p:cNvPr id="1095" name="Image" descr="Image"/>
            <p:cNvPicPr>
              <a:picLocks noChangeAspect="1"/>
            </p:cNvPicPr>
            <p:nvPr/>
          </p:nvPicPr>
          <p:blipFill>
            <a:blip r:embed="rId4">
              <a:extLst/>
            </a:blip>
            <a:srcRect b="4646"/>
            <a:stretch>
              <a:fillRect/>
            </a:stretch>
          </p:blipFill>
          <p:spPr>
            <a:xfrm>
              <a:off x="234787" y="114300"/>
              <a:ext cx="3851177" cy="2345738"/>
            </a:xfrm>
            <a:prstGeom prst="rect">
              <a:avLst/>
            </a:prstGeom>
            <a:ln w="12700" cap="flat">
              <a:noFill/>
              <a:miter lim="400000"/>
            </a:ln>
            <a:effectLst/>
          </p:spPr>
        </p:pic>
      </p:grpSp>
      <p:pic>
        <p:nvPicPr>
          <p:cNvPr id="1097" name="Image" descr="Image"/>
          <p:cNvPicPr>
            <a:picLocks noChangeAspect="1"/>
          </p:cNvPicPr>
          <p:nvPr/>
        </p:nvPicPr>
        <p:blipFill>
          <a:blip r:embed="rId5">
            <a:extLst/>
          </a:blip>
          <a:srcRect l="813" t="424"/>
          <a:stretch>
            <a:fillRect/>
          </a:stretch>
        </p:blipFill>
        <p:spPr>
          <a:xfrm>
            <a:off x="6206269" y="2768303"/>
            <a:ext cx="6191402" cy="5964037"/>
          </a:xfrm>
          <a:prstGeom prst="rect">
            <a:avLst/>
          </a:prstGeom>
          <a:ln w="12700">
            <a:miter lim="400000"/>
          </a:ln>
        </p:spPr>
      </p:pic>
      <p:sp>
        <p:nvSpPr>
          <p:cNvPr id="1098" name="SPL [dB]"/>
          <p:cNvSpPr txBox="1"/>
          <p:nvPr/>
        </p:nvSpPr>
        <p:spPr>
          <a:xfrm rot="16200000">
            <a:off x="5747922" y="4141239"/>
            <a:ext cx="732086"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SPL [dB]</a:t>
            </a:r>
          </a:p>
        </p:txBody>
      </p:sp>
      <p:sp>
        <p:nvSpPr>
          <p:cNvPr id="1099" name="IMP [Ω]"/>
          <p:cNvSpPr txBox="1"/>
          <p:nvPr/>
        </p:nvSpPr>
        <p:spPr>
          <a:xfrm rot="16200000">
            <a:off x="5766804" y="6942177"/>
            <a:ext cx="694322" cy="317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IMP [Ω]</a:t>
            </a:r>
          </a:p>
        </p:txBody>
      </p:sp>
      <p:sp>
        <p:nvSpPr>
          <p:cNvPr id="1100" name="Frequency [Hz]"/>
          <p:cNvSpPr txBox="1"/>
          <p:nvPr/>
        </p:nvSpPr>
        <p:spPr>
          <a:xfrm>
            <a:off x="8875640" y="8716419"/>
            <a:ext cx="1228937"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a:latin typeface="Gill Sans"/>
                <a:ea typeface="Gill Sans"/>
                <a:cs typeface="Gill Sans"/>
                <a:sym typeface="Gill Sans"/>
              </a:defRPr>
            </a:lvl1pPr>
          </a:lstStyle>
          <a:p>
            <a:r>
              <a:t>Frequency [Hz]</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103" name="1. 電気/機械/音響 連成モデル作成の基本方針とその例"/>
          <p:cNvSpPr txBox="1"/>
          <p:nvPr/>
        </p:nvSpPr>
        <p:spPr>
          <a:xfrm>
            <a:off x="539468" y="825523"/>
            <a:ext cx="9047015"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  1. 電気/機械/音響 連成モデル作成の基本方針とその例</a:t>
            </a:r>
          </a:p>
        </p:txBody>
      </p:sp>
      <p:sp>
        <p:nvSpPr>
          <p:cNvPr id="1104" name="前ページの表現を利用すると、磁気ギャップの空隙を想定した等価回路作製が容易になる。…"/>
          <p:cNvSpPr txBox="1"/>
          <p:nvPr/>
        </p:nvSpPr>
        <p:spPr>
          <a:xfrm>
            <a:off x="454939" y="1390463"/>
            <a:ext cx="12094922" cy="124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前ページの表現を利用すると、磁気ギャップの空隙を想定した等価回路作製が容易になる。</a:t>
            </a:r>
          </a:p>
          <a:p>
            <a:pPr algn="l" defTabSz="546100">
              <a:defRPr sz="1700">
                <a:latin typeface="Gill Sans Light"/>
                <a:ea typeface="Gill Sans Light"/>
                <a:cs typeface="Gill Sans Light"/>
                <a:sym typeface="Gill Sans Light"/>
              </a:defRPr>
            </a:pPr>
            <a:r>
              <a:t>振動板を内側部と外側部に分割して考えると、下図のように詳細な回路となる。</a:t>
            </a:r>
          </a:p>
          <a:p>
            <a:pPr algn="l" defTabSz="546100">
              <a:defRPr sz="1700">
                <a:latin typeface="Gill Sans Light"/>
                <a:ea typeface="Gill Sans Light"/>
                <a:cs typeface="Gill Sans Light"/>
                <a:sym typeface="Gill Sans Light"/>
              </a:defRPr>
            </a:pPr>
            <a:endParaRPr/>
          </a:p>
        </p:txBody>
      </p:sp>
      <p:sp>
        <p:nvSpPr>
          <p:cNvPr id="1105"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1106" name="Image" descr="Image"/>
          <p:cNvPicPr>
            <a:picLocks noChangeAspect="1"/>
          </p:cNvPicPr>
          <p:nvPr/>
        </p:nvPicPr>
        <p:blipFill>
          <a:blip r:embed="rId3">
            <a:extLst/>
          </a:blip>
          <a:stretch>
            <a:fillRect/>
          </a:stretch>
        </p:blipFill>
        <p:spPr>
          <a:xfrm>
            <a:off x="85792" y="3550018"/>
            <a:ext cx="2099397" cy="1921805"/>
          </a:xfrm>
          <a:prstGeom prst="rect">
            <a:avLst/>
          </a:prstGeom>
          <a:ln w="12700">
            <a:miter lim="400000"/>
          </a:ln>
        </p:spPr>
      </p:pic>
      <p:grpSp>
        <p:nvGrpSpPr>
          <p:cNvPr id="1110" name="Group"/>
          <p:cNvGrpSpPr/>
          <p:nvPr/>
        </p:nvGrpSpPr>
        <p:grpSpPr>
          <a:xfrm>
            <a:off x="2429541" y="3518567"/>
            <a:ext cx="1958849" cy="1914545"/>
            <a:chOff x="0" y="0"/>
            <a:chExt cx="1958847" cy="1914544"/>
          </a:xfrm>
        </p:grpSpPr>
        <p:pic>
          <p:nvPicPr>
            <p:cNvPr id="1107" name="Image" descr="Image"/>
            <p:cNvPicPr>
              <a:picLocks noChangeAspect="1"/>
            </p:cNvPicPr>
            <p:nvPr/>
          </p:nvPicPr>
          <p:blipFill>
            <a:blip r:embed="rId4">
              <a:extLst/>
            </a:blip>
            <a:srcRect/>
            <a:stretch>
              <a:fillRect/>
            </a:stretch>
          </p:blipFill>
          <p:spPr>
            <a:xfrm>
              <a:off x="0" y="0"/>
              <a:ext cx="1958848" cy="1914545"/>
            </a:xfrm>
            <a:prstGeom prst="rect">
              <a:avLst/>
            </a:prstGeom>
            <a:ln w="12700" cap="flat">
              <a:noFill/>
              <a:miter lim="400000"/>
            </a:ln>
            <a:effectLst/>
          </p:spPr>
        </p:pic>
        <p:sp>
          <p:nvSpPr>
            <p:cNvPr id="1108" name="Oval"/>
            <p:cNvSpPr/>
            <p:nvPr/>
          </p:nvSpPr>
          <p:spPr>
            <a:xfrm>
              <a:off x="1572826" y="1273726"/>
              <a:ext cx="73498" cy="69765"/>
            </a:xfrm>
            <a:prstGeom prst="ellipse">
              <a:avLst/>
            </a:prstGeom>
            <a:solidFill>
              <a:srgbClr val="F5D328"/>
            </a:solidFill>
            <a:ln w="12700" cap="flat">
              <a:noFill/>
              <a:miter lim="400000"/>
            </a:ln>
            <a:effectLst/>
          </p:spPr>
          <p:txBody>
            <a:bodyPr wrap="square" lIns="50800" tIns="50800" rIns="50800" bIns="50800" numCol="1" anchor="ctr">
              <a:noAutofit/>
            </a:bodyPr>
            <a:lstStyle/>
            <a:p>
              <a:pPr>
                <a:defRPr>
                  <a:solidFill>
                    <a:srgbClr val="FFFFFF"/>
                  </a:solidFill>
                  <a:latin typeface="+mn-lt"/>
                  <a:ea typeface="+mn-ea"/>
                  <a:cs typeface="+mn-cs"/>
                  <a:sym typeface="ヒラギノ角ゴ ProN W3"/>
                </a:defRPr>
              </a:pPr>
              <a:endParaRPr/>
            </a:p>
          </p:txBody>
        </p:sp>
        <p:sp>
          <p:nvSpPr>
            <p:cNvPr id="1109" name="Oval"/>
            <p:cNvSpPr/>
            <p:nvPr/>
          </p:nvSpPr>
          <p:spPr>
            <a:xfrm>
              <a:off x="305727" y="539829"/>
              <a:ext cx="73498" cy="69764"/>
            </a:xfrm>
            <a:prstGeom prst="ellipse">
              <a:avLst/>
            </a:prstGeom>
            <a:solidFill>
              <a:srgbClr val="F5D328"/>
            </a:solidFill>
            <a:ln w="12700" cap="flat">
              <a:noFill/>
              <a:miter lim="400000"/>
            </a:ln>
            <a:effectLst/>
          </p:spPr>
          <p:txBody>
            <a:bodyPr wrap="square" lIns="50800" tIns="50800" rIns="50800" bIns="50800" numCol="1" anchor="ctr">
              <a:noAutofit/>
            </a:bodyPr>
            <a:lstStyle/>
            <a:p>
              <a:pPr>
                <a:defRPr>
                  <a:solidFill>
                    <a:srgbClr val="FFFFFF"/>
                  </a:solidFill>
                  <a:latin typeface="+mn-lt"/>
                  <a:ea typeface="+mn-ea"/>
                  <a:cs typeface="+mn-cs"/>
                  <a:sym typeface="ヒラギノ角ゴ ProN W3"/>
                </a:defRPr>
              </a:pPr>
              <a:endParaRPr/>
            </a:p>
          </p:txBody>
        </p:sp>
      </p:grpSp>
      <p:pic>
        <p:nvPicPr>
          <p:cNvPr id="1111" name="Image" descr="Image"/>
          <p:cNvPicPr>
            <a:picLocks noChangeAspect="1"/>
          </p:cNvPicPr>
          <p:nvPr/>
        </p:nvPicPr>
        <p:blipFill>
          <a:blip r:embed="rId5">
            <a:extLst/>
          </a:blip>
          <a:stretch>
            <a:fillRect/>
          </a:stretch>
        </p:blipFill>
        <p:spPr>
          <a:xfrm>
            <a:off x="663958" y="6457594"/>
            <a:ext cx="4127648" cy="1964047"/>
          </a:xfrm>
          <a:prstGeom prst="rect">
            <a:avLst/>
          </a:prstGeom>
          <a:ln w="12700">
            <a:miter lim="400000"/>
          </a:ln>
        </p:spPr>
      </p:pic>
      <p:sp>
        <p:nvSpPr>
          <p:cNvPr id="1112" name="Inner Cavity A"/>
          <p:cNvSpPr txBox="1"/>
          <p:nvPr/>
        </p:nvSpPr>
        <p:spPr>
          <a:xfrm>
            <a:off x="816242" y="6888688"/>
            <a:ext cx="1468902" cy="376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Inner Cavity A</a:t>
            </a:r>
          </a:p>
        </p:txBody>
      </p:sp>
      <p:sp>
        <p:nvSpPr>
          <p:cNvPr id="1113" name="Frame…"/>
          <p:cNvSpPr txBox="1"/>
          <p:nvPr/>
        </p:nvSpPr>
        <p:spPr>
          <a:xfrm>
            <a:off x="1905306" y="4985841"/>
            <a:ext cx="872325" cy="521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400">
                <a:latin typeface="Gill Sans"/>
                <a:ea typeface="Gill Sans"/>
                <a:cs typeface="Gill Sans"/>
                <a:sym typeface="Gill Sans"/>
              </a:defRPr>
            </a:pPr>
            <a:r>
              <a:t>Frame</a:t>
            </a:r>
          </a:p>
          <a:p>
            <a:pPr>
              <a:defRPr sz="1400">
                <a:latin typeface="Gill Sans"/>
                <a:ea typeface="Gill Sans"/>
                <a:cs typeface="Gill Sans"/>
                <a:sym typeface="Gill Sans"/>
              </a:defRPr>
            </a:pPr>
            <a:r>
              <a:t>Hole A</a:t>
            </a:r>
          </a:p>
        </p:txBody>
      </p:sp>
      <p:sp>
        <p:nvSpPr>
          <p:cNvPr id="1114" name="Frame…"/>
          <p:cNvSpPr txBox="1"/>
          <p:nvPr/>
        </p:nvSpPr>
        <p:spPr>
          <a:xfrm>
            <a:off x="2960422" y="4440106"/>
            <a:ext cx="897086" cy="618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400">
                <a:latin typeface="Gill Sans"/>
                <a:ea typeface="Gill Sans"/>
                <a:cs typeface="Gill Sans"/>
                <a:sym typeface="Gill Sans"/>
              </a:defRPr>
            </a:pPr>
            <a:r>
              <a:t>Frame</a:t>
            </a:r>
          </a:p>
          <a:p>
            <a:pPr>
              <a:defRPr sz="1400">
                <a:latin typeface="Gill Sans"/>
                <a:ea typeface="Gill Sans"/>
                <a:cs typeface="Gill Sans"/>
                <a:sym typeface="Gill Sans"/>
              </a:defRPr>
            </a:pPr>
            <a:r>
              <a:t>Hole B</a:t>
            </a:r>
          </a:p>
        </p:txBody>
      </p:sp>
      <p:sp>
        <p:nvSpPr>
          <p:cNvPr id="1115" name="Inner Slit"/>
          <p:cNvSpPr txBox="1"/>
          <p:nvPr/>
        </p:nvSpPr>
        <p:spPr>
          <a:xfrm>
            <a:off x="1690281" y="7257725"/>
            <a:ext cx="1197101" cy="363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Inner Slit</a:t>
            </a:r>
          </a:p>
        </p:txBody>
      </p:sp>
      <p:sp>
        <p:nvSpPr>
          <p:cNvPr id="1116" name="Outer Slit"/>
          <p:cNvSpPr txBox="1"/>
          <p:nvPr/>
        </p:nvSpPr>
        <p:spPr>
          <a:xfrm>
            <a:off x="2747981" y="7334431"/>
            <a:ext cx="979010" cy="304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Outer Slit</a:t>
            </a:r>
          </a:p>
        </p:txBody>
      </p:sp>
      <p:sp>
        <p:nvSpPr>
          <p:cNvPr id="1117" name="Inner Cavity C"/>
          <p:cNvSpPr txBox="1"/>
          <p:nvPr/>
        </p:nvSpPr>
        <p:spPr>
          <a:xfrm>
            <a:off x="2975157" y="6921998"/>
            <a:ext cx="1413917" cy="31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Inner Cavity C</a:t>
            </a:r>
          </a:p>
        </p:txBody>
      </p:sp>
      <p:sp>
        <p:nvSpPr>
          <p:cNvPr id="1118" name="Inner Cavity B"/>
          <p:cNvSpPr txBox="1"/>
          <p:nvPr/>
        </p:nvSpPr>
        <p:spPr>
          <a:xfrm>
            <a:off x="2002259" y="7707421"/>
            <a:ext cx="1451046" cy="368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Inner Cavity B</a:t>
            </a:r>
          </a:p>
        </p:txBody>
      </p:sp>
      <p:sp>
        <p:nvSpPr>
          <p:cNvPr id="1119" name="Frame…"/>
          <p:cNvSpPr txBox="1"/>
          <p:nvPr/>
        </p:nvSpPr>
        <p:spPr>
          <a:xfrm>
            <a:off x="3912815" y="5000652"/>
            <a:ext cx="872325" cy="521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400">
                <a:latin typeface="Gill Sans"/>
                <a:ea typeface="Gill Sans"/>
                <a:cs typeface="Gill Sans"/>
                <a:sym typeface="Gill Sans"/>
              </a:defRPr>
            </a:pPr>
            <a:r>
              <a:t>Frame</a:t>
            </a:r>
          </a:p>
          <a:p>
            <a:pPr>
              <a:defRPr sz="1400">
                <a:latin typeface="Gill Sans"/>
                <a:ea typeface="Gill Sans"/>
                <a:cs typeface="Gill Sans"/>
                <a:sym typeface="Gill Sans"/>
              </a:defRPr>
            </a:pPr>
            <a:r>
              <a:t>Hole C</a:t>
            </a:r>
          </a:p>
        </p:txBody>
      </p:sp>
      <p:sp>
        <p:nvSpPr>
          <p:cNvPr id="1120" name="Line"/>
          <p:cNvSpPr/>
          <p:nvPr/>
        </p:nvSpPr>
        <p:spPr>
          <a:xfrm flipV="1">
            <a:off x="2433477" y="4815771"/>
            <a:ext cx="343011" cy="233906"/>
          </a:xfrm>
          <a:prstGeom prst="line">
            <a:avLst/>
          </a:prstGeom>
          <a:ln w="6350">
            <a:solidFill>
              <a:srgbClr val="000000"/>
            </a:solidFill>
            <a:miter lim="400000"/>
          </a:ln>
        </p:spPr>
        <p:txBody>
          <a:bodyPr lIns="50800" tIns="50800" rIns="50800" bIns="50800" anchor="ctr"/>
          <a:lstStyle/>
          <a:p>
            <a:pPr>
              <a:defRPr>
                <a:latin typeface="+mn-lt"/>
                <a:ea typeface="+mn-ea"/>
                <a:cs typeface="+mn-cs"/>
                <a:sym typeface="ヒラギノ角ゴ ProN W3"/>
              </a:defRPr>
            </a:pPr>
            <a:endParaRPr/>
          </a:p>
        </p:txBody>
      </p:sp>
      <p:sp>
        <p:nvSpPr>
          <p:cNvPr id="1121" name="Line"/>
          <p:cNvSpPr/>
          <p:nvPr/>
        </p:nvSpPr>
        <p:spPr>
          <a:xfrm flipH="1" flipV="1">
            <a:off x="4042921" y="4815771"/>
            <a:ext cx="276471" cy="276471"/>
          </a:xfrm>
          <a:prstGeom prst="line">
            <a:avLst/>
          </a:prstGeom>
          <a:ln w="6350">
            <a:solidFill>
              <a:srgbClr val="000000"/>
            </a:solidFill>
            <a:miter lim="400000"/>
          </a:ln>
        </p:spPr>
        <p:txBody>
          <a:bodyPr lIns="50800" tIns="50800" rIns="50800" bIns="50800" anchor="ctr"/>
          <a:lstStyle/>
          <a:p>
            <a:pPr>
              <a:defRPr>
                <a:latin typeface="+mn-lt"/>
                <a:ea typeface="+mn-ea"/>
                <a:cs typeface="+mn-cs"/>
                <a:sym typeface="ヒラギノ角ゴ ProN W3"/>
              </a:defRPr>
            </a:pPr>
            <a:endParaRPr/>
          </a:p>
        </p:txBody>
      </p:sp>
      <p:sp>
        <p:nvSpPr>
          <p:cNvPr id="1122" name="Circle"/>
          <p:cNvSpPr/>
          <p:nvPr/>
        </p:nvSpPr>
        <p:spPr>
          <a:xfrm>
            <a:off x="538590" y="3863220"/>
            <a:ext cx="1270001" cy="1270001"/>
          </a:xfrm>
          <a:prstGeom prst="ellipse">
            <a:avLst/>
          </a:prstGeom>
          <a:solidFill>
            <a:srgbClr val="00882B">
              <a:alpha val="55463"/>
            </a:srgbClr>
          </a:solidFill>
          <a:ln w="368300">
            <a:solidFill>
              <a:srgbClr val="C82506">
                <a:alpha val="55463"/>
              </a:srgbClr>
            </a:solidFill>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latin typeface="+mn-lt"/>
                <a:ea typeface="+mn-ea"/>
                <a:cs typeface="+mn-cs"/>
                <a:sym typeface="ヒラギノ角ゴ ProN W3"/>
              </a:defRPr>
            </a:pPr>
            <a:endParaRPr/>
          </a:p>
        </p:txBody>
      </p:sp>
      <p:sp>
        <p:nvSpPr>
          <p:cNvPr id="1123" name="Inner Diaphragm Area"/>
          <p:cNvSpPr txBox="1"/>
          <p:nvPr/>
        </p:nvSpPr>
        <p:spPr>
          <a:xfrm>
            <a:off x="98951" y="2824648"/>
            <a:ext cx="2099397" cy="694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400">
                <a:latin typeface="Gill Sans"/>
                <a:ea typeface="Gill Sans"/>
                <a:cs typeface="Gill Sans"/>
                <a:sym typeface="Gill Sans"/>
              </a:defRPr>
            </a:lvl1pPr>
          </a:lstStyle>
          <a:p>
            <a:r>
              <a:t>Inner Diaphragm Area</a:t>
            </a:r>
          </a:p>
        </p:txBody>
      </p:sp>
      <p:sp>
        <p:nvSpPr>
          <p:cNvPr id="1124" name="Line"/>
          <p:cNvSpPr/>
          <p:nvPr/>
        </p:nvSpPr>
        <p:spPr>
          <a:xfrm>
            <a:off x="361546" y="3342140"/>
            <a:ext cx="757511" cy="1033625"/>
          </a:xfrm>
          <a:prstGeom prst="line">
            <a:avLst/>
          </a:prstGeom>
          <a:ln w="6350">
            <a:solidFill>
              <a:srgbClr val="000000"/>
            </a:solidFill>
            <a:miter lim="400000"/>
          </a:ln>
        </p:spPr>
        <p:txBody>
          <a:bodyPr lIns="50800" tIns="50800" rIns="50800" bIns="50800" anchor="ctr"/>
          <a:lstStyle/>
          <a:p>
            <a:pPr>
              <a:defRPr>
                <a:latin typeface="+mn-lt"/>
                <a:ea typeface="+mn-ea"/>
                <a:cs typeface="+mn-cs"/>
                <a:sym typeface="ヒラギノ角ゴ ProN W3"/>
              </a:defRPr>
            </a:pPr>
            <a:endParaRPr/>
          </a:p>
        </p:txBody>
      </p:sp>
      <p:sp>
        <p:nvSpPr>
          <p:cNvPr id="1125" name="Outer Diaphragm Area"/>
          <p:cNvSpPr txBox="1"/>
          <p:nvPr/>
        </p:nvSpPr>
        <p:spPr>
          <a:xfrm>
            <a:off x="1293103" y="3082456"/>
            <a:ext cx="1804003" cy="694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400">
                <a:latin typeface="Gill Sans"/>
                <a:ea typeface="Gill Sans"/>
                <a:cs typeface="Gill Sans"/>
                <a:sym typeface="Gill Sans"/>
              </a:defRPr>
            </a:lvl1pPr>
          </a:lstStyle>
          <a:p>
            <a:r>
              <a:t>Outer Diaphragm Area</a:t>
            </a:r>
          </a:p>
        </p:txBody>
      </p:sp>
      <p:sp>
        <p:nvSpPr>
          <p:cNvPr id="1126" name="Line"/>
          <p:cNvSpPr/>
          <p:nvPr/>
        </p:nvSpPr>
        <p:spPr>
          <a:xfrm flipH="1">
            <a:off x="1318825" y="3549148"/>
            <a:ext cx="389274" cy="389274"/>
          </a:xfrm>
          <a:prstGeom prst="line">
            <a:avLst/>
          </a:prstGeom>
          <a:ln w="6350">
            <a:solidFill>
              <a:srgbClr val="000000"/>
            </a:solidFill>
            <a:miter lim="400000"/>
          </a:ln>
        </p:spPr>
        <p:txBody>
          <a:bodyPr lIns="50800" tIns="50800" rIns="50800" bIns="50800" anchor="ctr"/>
          <a:lstStyle/>
          <a:p>
            <a:pPr>
              <a:defRPr>
                <a:latin typeface="+mn-lt"/>
                <a:ea typeface="+mn-ea"/>
                <a:cs typeface="+mn-cs"/>
                <a:sym typeface="ヒラギノ角ゴ ProN W3"/>
              </a:defRPr>
            </a:pPr>
            <a:endParaRPr/>
          </a:p>
        </p:txBody>
      </p:sp>
      <p:grpSp>
        <p:nvGrpSpPr>
          <p:cNvPr id="1138" name="Group"/>
          <p:cNvGrpSpPr/>
          <p:nvPr/>
        </p:nvGrpSpPr>
        <p:grpSpPr>
          <a:xfrm>
            <a:off x="4840447" y="3340263"/>
            <a:ext cx="7895583" cy="5411179"/>
            <a:chOff x="0" y="0"/>
            <a:chExt cx="7895581" cy="5411177"/>
          </a:xfrm>
        </p:grpSpPr>
        <p:pic>
          <p:nvPicPr>
            <p:cNvPr id="1127" name="Image" descr="Image"/>
            <p:cNvPicPr>
              <a:picLocks noChangeAspect="1"/>
            </p:cNvPicPr>
            <p:nvPr/>
          </p:nvPicPr>
          <p:blipFill>
            <a:blip r:embed="rId6">
              <a:extLst/>
            </a:blip>
            <a:srcRect l="1410" t="2129" b="171"/>
            <a:stretch>
              <a:fillRect/>
            </a:stretch>
          </p:blipFill>
          <p:spPr>
            <a:xfrm>
              <a:off x="305717" y="0"/>
              <a:ext cx="7589865" cy="5316768"/>
            </a:xfrm>
            <a:prstGeom prst="rect">
              <a:avLst/>
            </a:prstGeom>
            <a:ln w="12700" cap="flat">
              <a:noFill/>
              <a:miter lim="400000"/>
            </a:ln>
            <a:effectLst/>
          </p:spPr>
        </p:pic>
        <p:sp>
          <p:nvSpPr>
            <p:cNvPr id="1128" name="Frame Hole A"/>
            <p:cNvSpPr txBox="1"/>
            <p:nvPr/>
          </p:nvSpPr>
          <p:spPr>
            <a:xfrm>
              <a:off x="20609" y="1852233"/>
              <a:ext cx="1762783" cy="431801"/>
            </a:xfrm>
            <a:prstGeom prst="rect">
              <a:avLst/>
            </a:prstGeom>
            <a:solidFill>
              <a:srgbClr val="FF2F92">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Frame Hole A</a:t>
              </a:r>
            </a:p>
          </p:txBody>
        </p:sp>
        <p:sp>
          <p:nvSpPr>
            <p:cNvPr id="1129" name="Frame Hole C"/>
            <p:cNvSpPr txBox="1"/>
            <p:nvPr/>
          </p:nvSpPr>
          <p:spPr>
            <a:xfrm>
              <a:off x="0" y="3607513"/>
              <a:ext cx="1804002" cy="431801"/>
            </a:xfrm>
            <a:prstGeom prst="rect">
              <a:avLst/>
            </a:prstGeom>
            <a:solidFill>
              <a:srgbClr val="FFFB00">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Frame Hole C</a:t>
              </a:r>
            </a:p>
          </p:txBody>
        </p:sp>
        <p:sp>
          <p:nvSpPr>
            <p:cNvPr id="1130" name="Frame Hole B"/>
            <p:cNvSpPr txBox="1"/>
            <p:nvPr/>
          </p:nvSpPr>
          <p:spPr>
            <a:xfrm>
              <a:off x="2116038" y="4649177"/>
              <a:ext cx="1761642" cy="431801"/>
            </a:xfrm>
            <a:prstGeom prst="rect">
              <a:avLst/>
            </a:prstGeom>
            <a:solidFill>
              <a:srgbClr val="005493">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Frame Hole B</a:t>
              </a:r>
            </a:p>
          </p:txBody>
        </p:sp>
        <p:sp>
          <p:nvSpPr>
            <p:cNvPr id="1131" name="Inner…"/>
            <p:cNvSpPr txBox="1"/>
            <p:nvPr/>
          </p:nvSpPr>
          <p:spPr>
            <a:xfrm>
              <a:off x="2013705" y="2294726"/>
              <a:ext cx="1140644" cy="762001"/>
            </a:xfrm>
            <a:prstGeom prst="rect">
              <a:avLst/>
            </a:prstGeom>
            <a:solidFill>
              <a:srgbClr val="0433FF">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300">
                  <a:latin typeface="Gill Sans"/>
                  <a:ea typeface="Gill Sans"/>
                  <a:cs typeface="Gill Sans"/>
                  <a:sym typeface="Gill Sans"/>
                </a:defRPr>
              </a:pPr>
              <a:r>
                <a:t>Inner</a:t>
              </a:r>
            </a:p>
            <a:p>
              <a:pPr>
                <a:defRPr sz="2300">
                  <a:latin typeface="Gill Sans"/>
                  <a:ea typeface="Gill Sans"/>
                  <a:cs typeface="Gill Sans"/>
                  <a:sym typeface="Gill Sans"/>
                </a:defRPr>
              </a:pPr>
              <a:r>
                <a:t>Cavity C</a:t>
              </a:r>
            </a:p>
          </p:txBody>
        </p:sp>
        <p:sp>
          <p:nvSpPr>
            <p:cNvPr id="1132" name="Inner…"/>
            <p:cNvSpPr txBox="1"/>
            <p:nvPr/>
          </p:nvSpPr>
          <p:spPr>
            <a:xfrm>
              <a:off x="2447717" y="3222057"/>
              <a:ext cx="1098285" cy="762001"/>
            </a:xfrm>
            <a:prstGeom prst="rect">
              <a:avLst/>
            </a:prstGeom>
            <a:solidFill>
              <a:srgbClr val="F5D328">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300">
                  <a:latin typeface="Gill Sans"/>
                  <a:ea typeface="Gill Sans"/>
                  <a:cs typeface="Gill Sans"/>
                  <a:sym typeface="Gill Sans"/>
                </a:defRPr>
              </a:pPr>
              <a:r>
                <a:t>Inner</a:t>
              </a:r>
            </a:p>
            <a:p>
              <a:pPr>
                <a:defRPr sz="2300">
                  <a:latin typeface="Gill Sans"/>
                  <a:ea typeface="Gill Sans"/>
                  <a:cs typeface="Gill Sans"/>
                  <a:sym typeface="Gill Sans"/>
                </a:defRPr>
              </a:pPr>
              <a:r>
                <a:t>Cavity B</a:t>
              </a:r>
            </a:p>
          </p:txBody>
        </p:sp>
        <p:sp>
          <p:nvSpPr>
            <p:cNvPr id="1133" name="Inner…"/>
            <p:cNvSpPr txBox="1"/>
            <p:nvPr/>
          </p:nvSpPr>
          <p:spPr>
            <a:xfrm>
              <a:off x="4228913" y="4649177"/>
              <a:ext cx="1099425" cy="762001"/>
            </a:xfrm>
            <a:prstGeom prst="rect">
              <a:avLst/>
            </a:prstGeom>
            <a:solidFill>
              <a:srgbClr val="FF85FF">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300">
                  <a:latin typeface="Gill Sans"/>
                  <a:ea typeface="Gill Sans"/>
                  <a:cs typeface="Gill Sans"/>
                  <a:sym typeface="Gill Sans"/>
                </a:defRPr>
              </a:pPr>
              <a:r>
                <a:t>Inner</a:t>
              </a:r>
            </a:p>
            <a:p>
              <a:pPr>
                <a:defRPr sz="2300">
                  <a:latin typeface="Gill Sans"/>
                  <a:ea typeface="Gill Sans"/>
                  <a:cs typeface="Gill Sans"/>
                  <a:sym typeface="Gill Sans"/>
                </a:defRPr>
              </a:pPr>
              <a:r>
                <a:t>Cavity A</a:t>
              </a:r>
            </a:p>
          </p:txBody>
        </p:sp>
        <p:sp>
          <p:nvSpPr>
            <p:cNvPr id="1134" name="Outer Slit"/>
            <p:cNvSpPr txBox="1"/>
            <p:nvPr/>
          </p:nvSpPr>
          <p:spPr>
            <a:xfrm>
              <a:off x="3680954" y="2643992"/>
              <a:ext cx="1293969" cy="431801"/>
            </a:xfrm>
            <a:prstGeom prst="rect">
              <a:avLst/>
            </a:prstGeom>
            <a:solidFill>
              <a:srgbClr val="73FA79">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Outer Slit</a:t>
              </a:r>
            </a:p>
          </p:txBody>
        </p:sp>
        <p:sp>
          <p:nvSpPr>
            <p:cNvPr id="1135" name="Inner Slit"/>
            <p:cNvSpPr txBox="1"/>
            <p:nvPr/>
          </p:nvSpPr>
          <p:spPr>
            <a:xfrm>
              <a:off x="3740287" y="3646585"/>
              <a:ext cx="1175303" cy="431801"/>
            </a:xfrm>
            <a:prstGeom prst="rect">
              <a:avLst/>
            </a:prstGeom>
            <a:solidFill>
              <a:srgbClr val="4F8F00">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Inner Slit</a:t>
              </a:r>
            </a:p>
          </p:txBody>
        </p:sp>
        <p:sp>
          <p:nvSpPr>
            <p:cNvPr id="1136" name="Outer Area"/>
            <p:cNvSpPr txBox="1"/>
            <p:nvPr/>
          </p:nvSpPr>
          <p:spPr>
            <a:xfrm>
              <a:off x="5642134" y="2142697"/>
              <a:ext cx="1474819" cy="431801"/>
            </a:xfrm>
            <a:prstGeom prst="rect">
              <a:avLst/>
            </a:prstGeom>
            <a:solidFill>
              <a:srgbClr val="FF2600">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Outer Area</a:t>
              </a:r>
            </a:p>
          </p:txBody>
        </p:sp>
        <p:sp>
          <p:nvSpPr>
            <p:cNvPr id="1137" name="Inner Area"/>
            <p:cNvSpPr txBox="1"/>
            <p:nvPr/>
          </p:nvSpPr>
          <p:spPr>
            <a:xfrm>
              <a:off x="5701467" y="3752745"/>
              <a:ext cx="1356154" cy="431801"/>
            </a:xfrm>
            <a:prstGeom prst="rect">
              <a:avLst/>
            </a:prstGeom>
            <a:solidFill>
              <a:srgbClr val="009051">
                <a:alpha val="7000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300">
                  <a:latin typeface="Gill Sans"/>
                  <a:ea typeface="Gill Sans"/>
                  <a:cs typeface="Gill Sans"/>
                  <a:sym typeface="Gill Sans"/>
                </a:defRPr>
              </a:lvl1pPr>
            </a:lstStyle>
            <a:p>
              <a:r>
                <a:t>Inner Area</a:t>
              </a:r>
            </a:p>
          </p:txBody>
        </p:sp>
      </p:gr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2" name="Group"/>
          <p:cNvGrpSpPr/>
          <p:nvPr/>
        </p:nvGrpSpPr>
        <p:grpSpPr>
          <a:xfrm>
            <a:off x="4898672" y="5558396"/>
            <a:ext cx="7323164" cy="3748867"/>
            <a:chOff x="0" y="0"/>
            <a:chExt cx="7323163" cy="3748866"/>
          </a:xfrm>
        </p:grpSpPr>
        <p:pic>
          <p:nvPicPr>
            <p:cNvPr id="1140" name="Image" descr="Image"/>
            <p:cNvPicPr>
              <a:picLocks noChangeAspect="1"/>
            </p:cNvPicPr>
            <p:nvPr/>
          </p:nvPicPr>
          <p:blipFill>
            <a:blip r:embed="rId3">
              <a:extLst/>
            </a:blip>
            <a:srcRect t="606"/>
            <a:stretch>
              <a:fillRect/>
            </a:stretch>
          </p:blipFill>
          <p:spPr>
            <a:xfrm>
              <a:off x="1233" y="351448"/>
              <a:ext cx="7321931" cy="3397419"/>
            </a:xfrm>
            <a:prstGeom prst="rect">
              <a:avLst/>
            </a:prstGeom>
            <a:ln w="12700" cap="flat">
              <a:noFill/>
              <a:miter lim="400000"/>
            </a:ln>
            <a:effectLst/>
          </p:spPr>
        </p:pic>
        <p:sp>
          <p:nvSpPr>
            <p:cNvPr id="1141" name="Rectangle"/>
            <p:cNvSpPr/>
            <p:nvPr/>
          </p:nvSpPr>
          <p:spPr>
            <a:xfrm>
              <a:off x="0" y="0"/>
              <a:ext cx="1480867" cy="51334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a:solidFill>
                    <a:srgbClr val="FFFFFF"/>
                  </a:solidFill>
                  <a:latin typeface="+mn-lt"/>
                  <a:ea typeface="+mn-ea"/>
                  <a:cs typeface="+mn-cs"/>
                  <a:sym typeface="ヒラギノ角ゴ ProN W3"/>
                </a:defRPr>
              </a:pPr>
              <a:endParaRPr/>
            </a:p>
          </p:txBody>
        </p:sp>
      </p:grpSp>
      <p:sp>
        <p:nvSpPr>
          <p:cNvPr id="1143" name="音圧の計算は、無限大バッフルに取り付けた円板を想定し、機械系の電流(速度)から下式で計算する。(ω: 角周波数, ρ : 空気密度, a : 振動半径, z0 : 測定距離)…"/>
          <p:cNvSpPr txBox="1"/>
          <p:nvPr/>
        </p:nvSpPr>
        <p:spPr>
          <a:xfrm>
            <a:off x="811461" y="1407608"/>
            <a:ext cx="12058302" cy="228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音圧の計算は、無限大バッフルに取り付けた円板を想定し、機械系の電流(速度)から下式で計算する。(ω: 角周波数, ρ : 空気密度, a : 振動半径, z0 : 測定距離)</a:t>
            </a:r>
          </a:p>
          <a:p>
            <a:pPr algn="l" defTabSz="546100">
              <a:defRPr sz="1700">
                <a:latin typeface="Gill Sans Light"/>
                <a:ea typeface="Gill Sans Light"/>
                <a:cs typeface="Gill Sans Light"/>
                <a:sym typeface="Gill Sans Light"/>
              </a:defRPr>
            </a:pPr>
            <a:r>
              <a:t>この計算で周波数をかける必要があるが、ここでは二つの方法を提案する。</a:t>
            </a:r>
          </a:p>
          <a:p>
            <a:pPr algn="l" defTabSz="546100">
              <a:defRPr sz="1700">
                <a:latin typeface="Gill Sans Light"/>
                <a:ea typeface="Gill Sans Light"/>
                <a:cs typeface="Gill Sans Light"/>
                <a:sym typeface="Gill Sans Light"/>
              </a:defRPr>
            </a:pPr>
            <a:r>
              <a:t>　　①グラフの”Expression to plot”内で計算式を入力 (ただしSPICE Directiveで記述した変数を引用できない)</a:t>
            </a:r>
          </a:p>
          <a:p>
            <a:pPr algn="l" defTabSz="546100">
              <a:defRPr sz="1700">
                <a:latin typeface="Gill Sans Light"/>
                <a:ea typeface="Gill Sans Light"/>
                <a:cs typeface="Gill Sans Light"/>
                <a:sym typeface="Gill Sans Light"/>
              </a:defRPr>
            </a:pPr>
            <a:r>
              <a:t>　　②回路中で微分を行い、加速度に計算する (ただし位相が90°ずれることに留意)</a:t>
            </a:r>
          </a:p>
          <a:p>
            <a:pPr algn="l" defTabSz="546100">
              <a:defRPr sz="1700">
                <a:latin typeface="Gill Sans Light"/>
                <a:ea typeface="Gill Sans Light"/>
                <a:cs typeface="Gill Sans Light"/>
                <a:sym typeface="Gill Sans Light"/>
              </a:defRPr>
            </a:pPr>
            <a:r>
              <a:t>これら二つの音圧周波数特性は全く同じ結果となる。</a:t>
            </a:r>
          </a:p>
          <a:p>
            <a:pPr algn="l" defTabSz="546100">
              <a:defRPr sz="1700">
                <a:latin typeface="Gill Sans Light"/>
                <a:ea typeface="Gill Sans Light"/>
                <a:cs typeface="Gill Sans Light"/>
                <a:sym typeface="Gill Sans Light"/>
              </a:defRPr>
            </a:pPr>
            <a:r>
              <a:t>＊下の計算例ではSPLに計算するため、さらに20uPaで割っている</a:t>
            </a:r>
          </a:p>
        </p:txBody>
      </p:sp>
      <p:pic>
        <p:nvPicPr>
          <p:cNvPr id="1144" name="Image" descr="Image"/>
          <p:cNvPicPr>
            <a:picLocks noChangeAspect="1"/>
          </p:cNvPicPr>
          <p:nvPr/>
        </p:nvPicPr>
        <p:blipFill>
          <a:blip r:embed="rId4">
            <a:extLst/>
          </a:blip>
          <a:stretch>
            <a:fillRect/>
          </a:stretch>
        </p:blipFill>
        <p:spPr>
          <a:xfrm>
            <a:off x="120692" y="4252877"/>
            <a:ext cx="2304760" cy="1197046"/>
          </a:xfrm>
          <a:prstGeom prst="rect">
            <a:avLst/>
          </a:prstGeom>
          <a:ln w="12700">
            <a:miter lim="400000"/>
          </a:ln>
        </p:spPr>
      </p:pic>
      <p:pic>
        <p:nvPicPr>
          <p:cNvPr id="1145" name="Rounded Rectangle Rounded rectangle" descr="Rounded Rectangle Rounded rectangle"/>
          <p:cNvPicPr>
            <a:picLocks/>
          </p:cNvPicPr>
          <p:nvPr/>
        </p:nvPicPr>
        <p:blipFill>
          <a:blip r:embed="rId5">
            <a:alphaModFix amt="61896"/>
            <a:extLst/>
          </a:blip>
          <a:stretch>
            <a:fillRect/>
          </a:stretch>
        </p:blipFill>
        <p:spPr>
          <a:xfrm>
            <a:off x="1688888" y="4191000"/>
            <a:ext cx="793461" cy="1371600"/>
          </a:xfrm>
          <a:prstGeom prst="rect">
            <a:avLst/>
          </a:prstGeom>
          <a:effectLst>
            <a:outerShdw blurRad="38100" dist="25400" dir="5400000" rotWithShape="0">
              <a:srgbClr val="000000">
                <a:alpha val="50000"/>
              </a:srgbClr>
            </a:outerShdw>
          </a:effectLst>
        </p:spPr>
      </p:pic>
      <p:sp>
        <p:nvSpPr>
          <p:cNvPr id="1146"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147" name="音圧の計算"/>
          <p:cNvSpPr txBox="1"/>
          <p:nvPr/>
        </p:nvSpPr>
        <p:spPr>
          <a:xfrm>
            <a:off x="539468" y="825523"/>
            <a:ext cx="1892301"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音圧の計算</a:t>
            </a:r>
          </a:p>
        </p:txBody>
      </p:sp>
      <p:sp>
        <p:nvSpPr>
          <p:cNvPr id="1148" name=".ac oct 1000 1 1000000"/>
          <p:cNvSpPr txBox="1"/>
          <p:nvPr/>
        </p:nvSpPr>
        <p:spPr>
          <a:xfrm>
            <a:off x="7536353" y="1082680"/>
            <a:ext cx="4776725"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.ac oct 1000 1 1000000</a:t>
            </a:r>
          </a:p>
        </p:txBody>
      </p:sp>
      <p:sp>
        <p:nvSpPr>
          <p:cNvPr id="1149"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sp>
        <p:nvSpPr>
          <p:cNvPr id="1150" name="振動板速度"/>
          <p:cNvSpPr txBox="1"/>
          <p:nvPr/>
        </p:nvSpPr>
        <p:spPr>
          <a:xfrm>
            <a:off x="2512583" y="4521199"/>
            <a:ext cx="182880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solidFill>
                  <a:schemeClr val="accent4">
                    <a:hueOff val="-1081314"/>
                    <a:satOff val="4338"/>
                    <a:lumOff val="-8931"/>
                  </a:schemeClr>
                </a:solidFill>
                <a:latin typeface="Gill Sans"/>
                <a:ea typeface="Gill Sans"/>
                <a:cs typeface="Gill Sans"/>
                <a:sym typeface="Gill Sans"/>
              </a:defRPr>
            </a:lvl1pPr>
          </a:lstStyle>
          <a:p>
            <a:r>
              <a:t>振動板速度</a:t>
            </a:r>
          </a:p>
        </p:txBody>
      </p:sp>
      <p:grpSp>
        <p:nvGrpSpPr>
          <p:cNvPr id="1154" name="Group"/>
          <p:cNvGrpSpPr/>
          <p:nvPr/>
        </p:nvGrpSpPr>
        <p:grpSpPr>
          <a:xfrm>
            <a:off x="79144" y="5813497"/>
            <a:ext cx="4364805" cy="3408197"/>
            <a:chOff x="0" y="0"/>
            <a:chExt cx="4364803" cy="3408195"/>
          </a:xfrm>
        </p:grpSpPr>
        <p:pic>
          <p:nvPicPr>
            <p:cNvPr id="1151" name="Image" descr="Image"/>
            <p:cNvPicPr>
              <a:picLocks noChangeAspect="1"/>
            </p:cNvPicPr>
            <p:nvPr/>
          </p:nvPicPr>
          <p:blipFill>
            <a:blip r:embed="rId6">
              <a:extLst/>
            </a:blip>
            <a:srcRect l="40225" t="4579" r="30484" b="55271"/>
            <a:stretch>
              <a:fillRect/>
            </a:stretch>
          </p:blipFill>
          <p:spPr>
            <a:xfrm>
              <a:off x="847502" y="0"/>
              <a:ext cx="3517302" cy="3408196"/>
            </a:xfrm>
            <a:prstGeom prst="rect">
              <a:avLst/>
            </a:prstGeom>
            <a:ln w="12700" cap="flat">
              <a:noFill/>
              <a:miter lim="400000"/>
            </a:ln>
            <a:effectLst/>
          </p:spPr>
        </p:pic>
        <p:sp>
          <p:nvSpPr>
            <p:cNvPr id="1152" name="Line"/>
            <p:cNvSpPr/>
            <p:nvPr/>
          </p:nvSpPr>
          <p:spPr>
            <a:xfrm>
              <a:off x="908964" y="1286879"/>
              <a:ext cx="1" cy="377215"/>
            </a:xfrm>
            <a:prstGeom prst="line">
              <a:avLst/>
            </a:prstGeom>
            <a:noFill/>
            <a:ln w="25400" cap="flat">
              <a:solidFill>
                <a:srgbClr val="FF2600"/>
              </a:solidFill>
              <a:prstDash val="solid"/>
              <a:miter lim="400000"/>
              <a:tailEnd type="triangle" w="med" len="med"/>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153" name="I(V2)"/>
            <p:cNvSpPr txBox="1"/>
            <p:nvPr/>
          </p:nvSpPr>
          <p:spPr>
            <a:xfrm>
              <a:off x="0" y="1185696"/>
              <a:ext cx="825674" cy="50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solidFill>
                    <a:srgbClr val="FF2600"/>
                  </a:solidFill>
                  <a:latin typeface="Gill Sans"/>
                  <a:ea typeface="Gill Sans"/>
                  <a:cs typeface="Gill Sans"/>
                  <a:sym typeface="Gill Sans"/>
                </a:defRPr>
              </a:lvl1pPr>
            </a:lstStyle>
            <a:p>
              <a:r>
                <a:t>I(V2)</a:t>
              </a:r>
            </a:p>
          </p:txBody>
        </p:sp>
      </p:grpSp>
      <p:pic>
        <p:nvPicPr>
          <p:cNvPr id="1155" name="Image" descr="Image"/>
          <p:cNvPicPr>
            <a:picLocks noChangeAspect="1"/>
          </p:cNvPicPr>
          <p:nvPr/>
        </p:nvPicPr>
        <p:blipFill>
          <a:blip r:embed="rId7">
            <a:extLst/>
          </a:blip>
          <a:stretch>
            <a:fillRect/>
          </a:stretch>
        </p:blipFill>
        <p:spPr>
          <a:xfrm>
            <a:off x="9255187" y="4211992"/>
            <a:ext cx="3418185" cy="1530844"/>
          </a:xfrm>
          <a:prstGeom prst="rect">
            <a:avLst/>
          </a:prstGeom>
          <a:ln w="12700">
            <a:miter lim="400000"/>
          </a:ln>
        </p:spPr>
      </p:pic>
      <p:sp>
        <p:nvSpPr>
          <p:cNvPr id="1156" name="Line"/>
          <p:cNvSpPr/>
          <p:nvPr/>
        </p:nvSpPr>
        <p:spPr>
          <a:xfrm>
            <a:off x="6532386" y="5660493"/>
            <a:ext cx="378028" cy="378028"/>
          </a:xfrm>
          <a:prstGeom prst="line">
            <a:avLst/>
          </a:prstGeom>
          <a:ln w="50800">
            <a:solidFill>
              <a:srgbClr val="70BF41"/>
            </a:solidFill>
            <a:miter lim="400000"/>
            <a:tailEnd type="triangle"/>
          </a:ln>
        </p:spPr>
        <p:txBody>
          <a:bodyPr lIns="50800" tIns="50800" rIns="50800" bIns="50800" anchor="ctr"/>
          <a:lstStyle/>
          <a:p>
            <a:pPr>
              <a:defRPr>
                <a:latin typeface="+mn-lt"/>
                <a:ea typeface="+mn-ea"/>
                <a:cs typeface="+mn-cs"/>
                <a:sym typeface="ヒラギノ角ゴ ProN W3"/>
              </a:defRPr>
            </a:pPr>
            <a:endParaRPr/>
          </a:p>
        </p:txBody>
      </p:sp>
      <p:sp>
        <p:nvSpPr>
          <p:cNvPr id="1157" name="Line"/>
          <p:cNvSpPr/>
          <p:nvPr/>
        </p:nvSpPr>
        <p:spPr>
          <a:xfrm flipH="1">
            <a:off x="8890306" y="5589056"/>
            <a:ext cx="263000" cy="263001"/>
          </a:xfrm>
          <a:prstGeom prst="line">
            <a:avLst/>
          </a:prstGeom>
          <a:ln w="50800">
            <a:solidFill>
              <a:srgbClr val="0433FF"/>
            </a:solidFill>
            <a:miter lim="400000"/>
            <a:tailEnd type="triangle"/>
          </a:ln>
        </p:spPr>
        <p:txBody>
          <a:bodyPr lIns="50800" tIns="50800" rIns="50800" bIns="50800" anchor="ctr"/>
          <a:lstStyle/>
          <a:p>
            <a:pPr>
              <a:defRPr>
                <a:latin typeface="+mn-lt"/>
                <a:ea typeface="+mn-ea"/>
                <a:cs typeface="+mn-cs"/>
                <a:sym typeface="ヒラギノ角ゴ ProN W3"/>
              </a:defRPr>
            </a:pPr>
            <a:endParaRPr/>
          </a:p>
        </p:txBody>
      </p:sp>
      <p:sp>
        <p:nvSpPr>
          <p:cNvPr id="1158" name="①"/>
          <p:cNvSpPr txBox="1"/>
          <p:nvPr/>
        </p:nvSpPr>
        <p:spPr>
          <a:xfrm>
            <a:off x="6375869" y="3783037"/>
            <a:ext cx="495301"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①</a:t>
            </a:r>
          </a:p>
        </p:txBody>
      </p:sp>
      <p:sp>
        <p:nvSpPr>
          <p:cNvPr id="1159" name="②"/>
          <p:cNvSpPr txBox="1"/>
          <p:nvPr/>
        </p:nvSpPr>
        <p:spPr>
          <a:xfrm>
            <a:off x="10716629" y="3766319"/>
            <a:ext cx="495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②</a:t>
            </a:r>
          </a:p>
        </p:txBody>
      </p:sp>
      <p:sp>
        <p:nvSpPr>
          <p:cNvPr id="1160"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1161" name="機械系"/>
          <p:cNvSpPr txBox="1"/>
          <p:nvPr/>
        </p:nvSpPr>
        <p:spPr>
          <a:xfrm>
            <a:off x="2124967" y="7028017"/>
            <a:ext cx="866467" cy="339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000">
                <a:solidFill>
                  <a:srgbClr val="FFFFFF"/>
                </a:solidFill>
                <a:latin typeface="+mn-lt"/>
                <a:ea typeface="+mn-ea"/>
                <a:cs typeface="+mn-cs"/>
                <a:sym typeface="ヒラギノ角ゴ ProN W3"/>
              </a:defRPr>
            </a:lvl1pPr>
          </a:lstStyle>
          <a:p>
            <a:r>
              <a:t>機械系</a:t>
            </a:r>
          </a:p>
        </p:txBody>
      </p:sp>
      <p:pic>
        <p:nvPicPr>
          <p:cNvPr id="1162" name="Image" descr="Image"/>
          <p:cNvPicPr>
            <a:picLocks noChangeAspect="1"/>
          </p:cNvPicPr>
          <p:nvPr/>
        </p:nvPicPr>
        <p:blipFill>
          <a:blip r:embed="rId8">
            <a:extLst/>
          </a:blip>
          <a:stretch>
            <a:fillRect/>
          </a:stretch>
        </p:blipFill>
        <p:spPr>
          <a:xfrm>
            <a:off x="4526904" y="4299071"/>
            <a:ext cx="4193232" cy="13462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4" name="Image" descr="Image"/>
          <p:cNvPicPr>
            <a:picLocks noChangeAspect="1"/>
          </p:cNvPicPr>
          <p:nvPr/>
        </p:nvPicPr>
        <p:blipFill>
          <a:blip r:embed="rId3">
            <a:extLst/>
          </a:blip>
          <a:stretch>
            <a:fillRect/>
          </a:stretch>
        </p:blipFill>
        <p:spPr>
          <a:xfrm>
            <a:off x="2707136" y="6050384"/>
            <a:ext cx="9279283" cy="3062164"/>
          </a:xfrm>
          <a:prstGeom prst="rect">
            <a:avLst/>
          </a:prstGeom>
          <a:ln w="12700">
            <a:miter lim="400000"/>
          </a:ln>
        </p:spPr>
      </p:pic>
      <p:pic>
        <p:nvPicPr>
          <p:cNvPr id="1165" name="Image" descr="Image"/>
          <p:cNvPicPr>
            <a:picLocks noChangeAspect="1"/>
          </p:cNvPicPr>
          <p:nvPr/>
        </p:nvPicPr>
        <p:blipFill>
          <a:blip r:embed="rId4">
            <a:extLst/>
          </a:blip>
          <a:srcRect/>
          <a:stretch>
            <a:fillRect/>
          </a:stretch>
        </p:blipFill>
        <p:spPr>
          <a:xfrm>
            <a:off x="2725259" y="3057504"/>
            <a:ext cx="9279284" cy="3054383"/>
          </a:xfrm>
          <a:prstGeom prst="rect">
            <a:avLst/>
          </a:prstGeom>
          <a:ln w="12700">
            <a:miter lim="400000"/>
          </a:ln>
        </p:spPr>
      </p:pic>
      <p:pic>
        <p:nvPicPr>
          <p:cNvPr id="1166" name="Image" descr="Image"/>
          <p:cNvPicPr>
            <a:picLocks/>
          </p:cNvPicPr>
          <p:nvPr/>
        </p:nvPicPr>
        <p:blipFill>
          <a:blip r:embed="rId5">
            <a:alphaModFix amt="60430"/>
            <a:extLst/>
          </a:blip>
          <a:srcRect l="4994" t="3337" r="9439" b="6543"/>
          <a:stretch>
            <a:fillRect/>
          </a:stretch>
        </p:blipFill>
        <p:spPr>
          <a:xfrm>
            <a:off x="3114606" y="3178506"/>
            <a:ext cx="8486124" cy="2743718"/>
          </a:xfrm>
          <a:prstGeom prst="rect">
            <a:avLst/>
          </a:prstGeom>
          <a:ln w="12700">
            <a:miter lim="400000"/>
          </a:ln>
        </p:spPr>
      </p:pic>
      <p:pic>
        <p:nvPicPr>
          <p:cNvPr id="1167" name="Image" descr="Image"/>
          <p:cNvPicPr>
            <a:picLocks/>
          </p:cNvPicPr>
          <p:nvPr/>
        </p:nvPicPr>
        <p:blipFill>
          <a:blip r:embed="rId6">
            <a:alphaModFix amt="59774"/>
            <a:extLst/>
          </a:blip>
          <a:srcRect l="4829" t="5178" r="7723" b="1940"/>
          <a:stretch>
            <a:fillRect/>
          </a:stretch>
        </p:blipFill>
        <p:spPr>
          <a:xfrm>
            <a:off x="3109147" y="6163420"/>
            <a:ext cx="8509184" cy="2733415"/>
          </a:xfrm>
          <a:prstGeom prst="rect">
            <a:avLst/>
          </a:prstGeom>
          <a:ln w="12700">
            <a:miter lim="400000"/>
          </a:ln>
        </p:spPr>
      </p:pic>
      <p:sp>
        <p:nvSpPr>
          <p:cNvPr id="1168"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169" name="解析結果例 (AC解析)  - 1"/>
          <p:cNvSpPr txBox="1"/>
          <p:nvPr/>
        </p:nvSpPr>
        <p:spPr>
          <a:xfrm>
            <a:off x="539468" y="825523"/>
            <a:ext cx="424051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(AC解析)  - 1</a:t>
            </a:r>
          </a:p>
        </p:txBody>
      </p:sp>
      <p:sp>
        <p:nvSpPr>
          <p:cNvPr id="1170" name="AC解析の計算結果例を以下に示す。…"/>
          <p:cNvSpPr txBox="1"/>
          <p:nvPr/>
        </p:nvSpPr>
        <p:spPr>
          <a:xfrm>
            <a:off x="609475" y="1209202"/>
            <a:ext cx="11208410" cy="137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AC解析の計算結果例を以下に示す。</a:t>
            </a:r>
          </a:p>
          <a:p>
            <a:pPr algn="l" defTabSz="546100">
              <a:defRPr sz="1700">
                <a:latin typeface="Gill Sans Light"/>
                <a:ea typeface="Gill Sans Light"/>
                <a:cs typeface="Gill Sans Light"/>
                <a:sym typeface="Gill Sans Light"/>
              </a:defRPr>
            </a:pPr>
            <a:r>
              <a:t>結果はおおむね実測と合致していることがわかる。</a:t>
            </a:r>
          </a:p>
          <a:p>
            <a:pPr algn="l" defTabSz="546100">
              <a:defRPr sz="1700">
                <a:latin typeface="Gill Sans Light"/>
                <a:ea typeface="Gill Sans Light"/>
                <a:cs typeface="Gill Sans Light"/>
                <a:sym typeface="Gill Sans Light"/>
              </a:defRPr>
            </a:pPr>
            <a:r>
              <a:t>計算であらわれていない3k-4kHzのpeak/dip(紫色矢印)は振動板の分割共振であることが推測される。</a:t>
            </a:r>
          </a:p>
          <a:p>
            <a:pPr algn="l" defTabSz="546100">
              <a:defRPr sz="1700">
                <a:latin typeface="Gill Sans Light"/>
                <a:ea typeface="Gill Sans Light"/>
                <a:cs typeface="Gill Sans Light"/>
                <a:sym typeface="Gill Sans Light"/>
              </a:defRPr>
            </a:pPr>
            <a:r>
              <a:t>(計算では振動板は剛体とみなしているため)</a:t>
            </a:r>
          </a:p>
        </p:txBody>
      </p:sp>
      <p:sp>
        <p:nvSpPr>
          <p:cNvPr id="1171" name=".ac oct 1000 1 1000000"/>
          <p:cNvSpPr txBox="1"/>
          <p:nvPr/>
        </p:nvSpPr>
        <p:spPr>
          <a:xfrm>
            <a:off x="7536353" y="1082680"/>
            <a:ext cx="4776725"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.ac oct 1000 1 1000000</a:t>
            </a:r>
          </a:p>
        </p:txBody>
      </p:sp>
      <p:sp>
        <p:nvSpPr>
          <p:cNvPr id="1172"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sp>
        <p:nvSpPr>
          <p:cNvPr id="1173" name="Arrow"/>
          <p:cNvSpPr/>
          <p:nvPr/>
        </p:nvSpPr>
        <p:spPr>
          <a:xfrm rot="2940000">
            <a:off x="8287856" y="3753752"/>
            <a:ext cx="651239" cy="441171"/>
          </a:xfrm>
          <a:prstGeom prst="rightArrow">
            <a:avLst>
              <a:gd name="adj1" fmla="val 32000"/>
              <a:gd name="adj2" fmla="val 94474"/>
            </a:avLst>
          </a:prstGeom>
          <a:solidFill>
            <a:srgbClr val="B36AE2"/>
          </a:solidFill>
          <a:ln w="12700">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latin typeface="+mn-lt"/>
                <a:ea typeface="+mn-ea"/>
                <a:cs typeface="+mn-cs"/>
                <a:sym typeface="ヒラギノ角ゴ ProN W3"/>
              </a:defRPr>
            </a:pPr>
            <a:endParaRPr/>
          </a:p>
        </p:txBody>
      </p:sp>
      <p:sp>
        <p:nvSpPr>
          <p:cNvPr id="1174" name="Arrow"/>
          <p:cNvSpPr/>
          <p:nvPr/>
        </p:nvSpPr>
        <p:spPr>
          <a:xfrm rot="2940000">
            <a:off x="8325956" y="7635658"/>
            <a:ext cx="651239" cy="441172"/>
          </a:xfrm>
          <a:prstGeom prst="rightArrow">
            <a:avLst>
              <a:gd name="adj1" fmla="val 32000"/>
              <a:gd name="adj2" fmla="val 94474"/>
            </a:avLst>
          </a:prstGeom>
          <a:solidFill>
            <a:srgbClr val="B36AE2"/>
          </a:solidFill>
          <a:ln w="12700">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latin typeface="+mn-lt"/>
                <a:ea typeface="+mn-ea"/>
                <a:cs typeface="+mn-cs"/>
                <a:sym typeface="ヒラギノ角ゴ ProN W3"/>
              </a:defRPr>
            </a:pPr>
            <a:endParaRPr/>
          </a:p>
        </p:txBody>
      </p:sp>
      <p:grpSp>
        <p:nvGrpSpPr>
          <p:cNvPr id="1178" name="Group"/>
          <p:cNvGrpSpPr/>
          <p:nvPr/>
        </p:nvGrpSpPr>
        <p:grpSpPr>
          <a:xfrm>
            <a:off x="8231237" y="2819705"/>
            <a:ext cx="4036194" cy="200094"/>
            <a:chOff x="0" y="0"/>
            <a:chExt cx="4036192" cy="200093"/>
          </a:xfrm>
        </p:grpSpPr>
        <p:sp>
          <p:nvSpPr>
            <p:cNvPr id="1175" name="Line"/>
            <p:cNvSpPr/>
            <p:nvPr/>
          </p:nvSpPr>
          <p:spPr>
            <a:xfrm>
              <a:off x="0" y="200093"/>
              <a:ext cx="711203" cy="1"/>
            </a:xfrm>
            <a:prstGeom prst="line">
              <a:avLst/>
            </a:prstGeom>
            <a:noFill/>
            <a:ln w="63500" cap="flat">
              <a:solidFill>
                <a:srgbClr val="EC5D57"/>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176" name="実測値              計算値"/>
            <p:cNvSpPr/>
            <p:nvPr/>
          </p:nvSpPr>
          <p:spPr>
            <a:xfrm>
              <a:off x="833958" y="0"/>
              <a:ext cx="320223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実測値            　　計算値</a:t>
              </a:r>
            </a:p>
          </p:txBody>
        </p:sp>
        <p:sp>
          <p:nvSpPr>
            <p:cNvPr id="1177" name="Line"/>
            <p:cNvSpPr/>
            <p:nvPr/>
          </p:nvSpPr>
          <p:spPr>
            <a:xfrm>
              <a:off x="1837932" y="200093"/>
              <a:ext cx="711203" cy="1"/>
            </a:xfrm>
            <a:prstGeom prst="line">
              <a:avLst/>
            </a:prstGeom>
            <a:noFill/>
            <a:ln w="63500" cap="flat">
              <a:solidFill>
                <a:srgbClr val="0365C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179"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1180" name="SPL [dB]"/>
          <p:cNvSpPr txBox="1"/>
          <p:nvPr/>
        </p:nvSpPr>
        <p:spPr>
          <a:xfrm rot="16200000">
            <a:off x="2027371" y="4331583"/>
            <a:ext cx="952724"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900">
                <a:latin typeface="Gill Sans"/>
                <a:ea typeface="Gill Sans"/>
                <a:cs typeface="Gill Sans"/>
                <a:sym typeface="Gill Sans"/>
              </a:defRPr>
            </a:lvl1pPr>
          </a:lstStyle>
          <a:p>
            <a:r>
              <a:t>SPL [dB]</a:t>
            </a:r>
          </a:p>
        </p:txBody>
      </p:sp>
      <p:sp>
        <p:nvSpPr>
          <p:cNvPr id="1181" name="IMP [Ω]"/>
          <p:cNvSpPr txBox="1"/>
          <p:nvPr/>
        </p:nvSpPr>
        <p:spPr>
          <a:xfrm rot="16200000">
            <a:off x="2052997" y="7269650"/>
            <a:ext cx="901472" cy="3938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900">
                <a:latin typeface="Gill Sans"/>
                <a:ea typeface="Gill Sans"/>
                <a:cs typeface="Gill Sans"/>
                <a:sym typeface="Gill Sans"/>
              </a:defRPr>
            </a:lvl1pPr>
          </a:lstStyle>
          <a:p>
            <a:r>
              <a:t>IMP [Ω]</a:t>
            </a:r>
          </a:p>
        </p:txBody>
      </p:sp>
      <p:sp>
        <p:nvSpPr>
          <p:cNvPr id="1182" name="Frequency [Hz]"/>
          <p:cNvSpPr txBox="1"/>
          <p:nvPr/>
        </p:nvSpPr>
        <p:spPr>
          <a:xfrm>
            <a:off x="6798248" y="8986365"/>
            <a:ext cx="162702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900">
                <a:latin typeface="Gill Sans"/>
                <a:ea typeface="Gill Sans"/>
                <a:cs typeface="Gill Sans"/>
                <a:sym typeface="Gill Sans"/>
              </a:defRPr>
            </a:lvl1pPr>
          </a:lstStyle>
          <a:p>
            <a:r>
              <a:t>Frequency [Hz]</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 name="Image" descr="Image"/>
          <p:cNvPicPr>
            <a:picLocks/>
          </p:cNvPicPr>
          <p:nvPr/>
        </p:nvPicPr>
        <p:blipFill>
          <a:blip r:embed="rId3">
            <a:extLst/>
          </a:blip>
          <a:stretch>
            <a:fillRect/>
          </a:stretch>
        </p:blipFill>
        <p:spPr>
          <a:xfrm>
            <a:off x="2315409" y="2604266"/>
            <a:ext cx="9291366" cy="6297881"/>
          </a:xfrm>
          <a:prstGeom prst="rect">
            <a:avLst/>
          </a:prstGeom>
          <a:ln w="12700">
            <a:miter lim="400000"/>
          </a:ln>
        </p:spPr>
      </p:pic>
      <p:sp>
        <p:nvSpPr>
          <p:cNvPr id="1185"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186" name="解析結果例 (AC解析)  - 2"/>
          <p:cNvSpPr txBox="1"/>
          <p:nvPr/>
        </p:nvSpPr>
        <p:spPr>
          <a:xfrm>
            <a:off x="539468" y="825523"/>
            <a:ext cx="424051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(AC解析)  - 2</a:t>
            </a:r>
          </a:p>
        </p:txBody>
      </p:sp>
      <p:sp>
        <p:nvSpPr>
          <p:cNvPr id="1187" name="前述の通り機械系の電流を測定することで振動板速度を得られるが、…"/>
          <p:cNvSpPr txBox="1"/>
          <p:nvPr/>
        </p:nvSpPr>
        <p:spPr>
          <a:xfrm>
            <a:off x="795924" y="1609688"/>
            <a:ext cx="11208410"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前述の通り機械系の電流を測定することで振動板速度を得られるが、</a:t>
            </a:r>
          </a:p>
          <a:p>
            <a:pPr algn="l" defTabSz="546100">
              <a:defRPr sz="1700">
                <a:latin typeface="Gill Sans Light"/>
                <a:ea typeface="Gill Sans Light"/>
                <a:cs typeface="Gill Sans Light"/>
                <a:sym typeface="Gill Sans Light"/>
              </a:defRPr>
            </a:pPr>
            <a:r>
              <a:t>また、これを積分することで振動板変位も計算される。</a:t>
            </a:r>
          </a:p>
        </p:txBody>
      </p:sp>
      <p:sp>
        <p:nvSpPr>
          <p:cNvPr id="1188" name="Displacement [mm]"/>
          <p:cNvSpPr txBox="1"/>
          <p:nvPr/>
        </p:nvSpPr>
        <p:spPr>
          <a:xfrm rot="16200000">
            <a:off x="820782" y="6997214"/>
            <a:ext cx="2244125"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100">
                <a:latin typeface="Gill Sans"/>
                <a:ea typeface="Gill Sans"/>
                <a:cs typeface="Gill Sans"/>
                <a:sym typeface="Gill Sans"/>
              </a:defRPr>
            </a:lvl1pPr>
          </a:lstStyle>
          <a:p>
            <a:r>
              <a:t>Displacement [mm]</a:t>
            </a:r>
          </a:p>
        </p:txBody>
      </p:sp>
      <p:sp>
        <p:nvSpPr>
          <p:cNvPr id="1189" name="Velocity [m/s]"/>
          <p:cNvSpPr txBox="1"/>
          <p:nvPr/>
        </p:nvSpPr>
        <p:spPr>
          <a:xfrm rot="16200000">
            <a:off x="1143935" y="3992459"/>
            <a:ext cx="159781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100">
                <a:latin typeface="Gill Sans"/>
                <a:ea typeface="Gill Sans"/>
                <a:cs typeface="Gill Sans"/>
                <a:sym typeface="Gill Sans"/>
              </a:defRPr>
            </a:lvl1pPr>
          </a:lstStyle>
          <a:p>
            <a:r>
              <a:t>Velocity [m/s]</a:t>
            </a:r>
          </a:p>
        </p:txBody>
      </p:sp>
      <p:sp>
        <p:nvSpPr>
          <p:cNvPr id="1190" name=".ac oct 1000 1 1000000"/>
          <p:cNvSpPr txBox="1"/>
          <p:nvPr/>
        </p:nvSpPr>
        <p:spPr>
          <a:xfrm>
            <a:off x="7536353" y="1082680"/>
            <a:ext cx="4776725"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.ac oct 1000 1 1000000</a:t>
            </a:r>
          </a:p>
        </p:txBody>
      </p:sp>
      <p:sp>
        <p:nvSpPr>
          <p:cNvPr id="1191"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sp>
        <p:nvSpPr>
          <p:cNvPr id="1192"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1193" name="Frequency [Hz]"/>
          <p:cNvSpPr txBox="1"/>
          <p:nvPr/>
        </p:nvSpPr>
        <p:spPr>
          <a:xfrm>
            <a:off x="6417248" y="8897465"/>
            <a:ext cx="162702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900">
                <a:latin typeface="Gill Sans"/>
                <a:ea typeface="Gill Sans"/>
                <a:cs typeface="Gill Sans"/>
                <a:sym typeface="Gill Sans"/>
              </a:defRPr>
            </a:lvl1pPr>
          </a:lstStyle>
          <a:p>
            <a:r>
              <a:t>Frequency [Hz]</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10265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4" name="テキスト ボックス 3"/>
          <p:cNvSpPr txBox="1"/>
          <p:nvPr/>
        </p:nvSpPr>
        <p:spPr>
          <a:xfrm>
            <a:off x="826518" y="1906460"/>
            <a:ext cx="6346289" cy="4903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altLang="ja-JP" dirty="0"/>
              <a:t>## contents</a:t>
            </a:r>
          </a:p>
          <a:p>
            <a:pPr algn="l"/>
            <a:r>
              <a:rPr lang="en-US" altLang="ja-JP" dirty="0"/>
              <a:t> - Demo00     </a:t>
            </a:r>
            <a:r>
              <a:rPr lang="ja-JP" altLang="en-US" dirty="0"/>
              <a:t>スピーカの電気回路とその解析例</a:t>
            </a:r>
          </a:p>
          <a:p>
            <a:pPr algn="l"/>
            <a:r>
              <a:rPr lang="ja-JP" altLang="en-US" dirty="0"/>
              <a:t> </a:t>
            </a:r>
            <a:r>
              <a:rPr lang="en-US" altLang="ja-JP" dirty="0"/>
              <a:t>- Demo01     </a:t>
            </a:r>
            <a:r>
              <a:rPr lang="ja-JP" altLang="en-US" dirty="0"/>
              <a:t>スピーカの機械回路とその解析例</a:t>
            </a:r>
          </a:p>
          <a:p>
            <a:pPr algn="l"/>
            <a:r>
              <a:rPr lang="ja-JP" altLang="en-US" dirty="0"/>
              <a:t> </a:t>
            </a:r>
            <a:r>
              <a:rPr lang="en-US" altLang="ja-JP" dirty="0"/>
              <a:t>- Demo02     </a:t>
            </a:r>
            <a:r>
              <a:rPr lang="ja-JP" altLang="en-US" dirty="0"/>
              <a:t>電気回路と機械回路の連成</a:t>
            </a:r>
          </a:p>
          <a:p>
            <a:pPr algn="l"/>
            <a:r>
              <a:rPr lang="ja-JP" altLang="en-US" dirty="0"/>
              <a:t> </a:t>
            </a:r>
            <a:r>
              <a:rPr lang="en-US" altLang="ja-JP" dirty="0"/>
              <a:t>- Demo03     </a:t>
            </a:r>
            <a:r>
              <a:rPr lang="ja-JP" altLang="en-US" dirty="0"/>
              <a:t>パラメータの書き換え</a:t>
            </a:r>
          </a:p>
          <a:p>
            <a:pPr algn="l"/>
            <a:r>
              <a:rPr lang="ja-JP" altLang="en-US" dirty="0"/>
              <a:t> </a:t>
            </a:r>
            <a:r>
              <a:rPr lang="en-US" altLang="ja-JP" dirty="0"/>
              <a:t>- Demo04     </a:t>
            </a:r>
            <a:r>
              <a:rPr lang="ja-JP" altLang="en-US" dirty="0"/>
              <a:t>振動板速度から音圧への計算</a:t>
            </a:r>
          </a:p>
          <a:p>
            <a:pPr algn="l"/>
            <a:r>
              <a:rPr lang="ja-JP" altLang="en-US" dirty="0"/>
              <a:t> </a:t>
            </a:r>
            <a:r>
              <a:rPr lang="en-US" altLang="ja-JP" dirty="0"/>
              <a:t>- Demo05     </a:t>
            </a:r>
            <a:r>
              <a:rPr lang="ja-JP" altLang="en-US" dirty="0"/>
              <a:t>音響回路の連成とその結果例</a:t>
            </a:r>
          </a:p>
          <a:p>
            <a:pPr algn="l"/>
            <a:r>
              <a:rPr lang="ja-JP" altLang="en-US" dirty="0"/>
              <a:t> </a:t>
            </a:r>
            <a:r>
              <a:rPr lang="en-US" altLang="ja-JP" dirty="0"/>
              <a:t>- Demo06     </a:t>
            </a:r>
            <a:r>
              <a:rPr lang="ja-JP" altLang="en-US" dirty="0"/>
              <a:t>サブサーキットの導入</a:t>
            </a:r>
          </a:p>
          <a:p>
            <a:pPr algn="l"/>
            <a:r>
              <a:rPr lang="ja-JP" altLang="en-US" dirty="0"/>
              <a:t> </a:t>
            </a:r>
            <a:r>
              <a:rPr lang="en-US" altLang="ja-JP" dirty="0"/>
              <a:t>- Demo07     </a:t>
            </a:r>
            <a:r>
              <a:rPr lang="ja-JP" altLang="en-US" dirty="0"/>
              <a:t>パラメータの変更検討</a:t>
            </a:r>
          </a:p>
          <a:p>
            <a:pPr algn="l"/>
            <a:r>
              <a:rPr lang="ja-JP" altLang="en-US" dirty="0"/>
              <a:t> </a:t>
            </a:r>
            <a:r>
              <a:rPr lang="en-US" altLang="ja-JP" dirty="0"/>
              <a:t>- Demo08     </a:t>
            </a:r>
            <a:r>
              <a:rPr lang="ja-JP" altLang="en-US" dirty="0"/>
              <a:t>より複雑な回路</a:t>
            </a:r>
          </a:p>
          <a:p>
            <a:pPr algn="l"/>
            <a:r>
              <a:rPr lang="ja-JP" altLang="en-US" dirty="0"/>
              <a:t> </a:t>
            </a:r>
            <a:r>
              <a:rPr lang="en-US" altLang="ja-JP" dirty="0"/>
              <a:t>- Demo09     </a:t>
            </a:r>
            <a:r>
              <a:rPr lang="ja-JP" altLang="en-US" dirty="0"/>
              <a:t>圧力音場での解析例</a:t>
            </a:r>
          </a:p>
          <a:p>
            <a:pPr algn="l"/>
            <a:r>
              <a:rPr lang="ja-JP" altLang="en-US" dirty="0"/>
              <a:t> </a:t>
            </a:r>
            <a:r>
              <a:rPr lang="en-US" altLang="ja-JP" dirty="0"/>
              <a:t>- Demo10     </a:t>
            </a:r>
            <a:r>
              <a:rPr lang="ja-JP" altLang="en-US" dirty="0"/>
              <a:t>ばらつきの検討例</a:t>
            </a:r>
          </a:p>
          <a:p>
            <a:pPr algn="l"/>
            <a:r>
              <a:rPr lang="ja-JP" altLang="en-US" dirty="0"/>
              <a:t> </a:t>
            </a:r>
            <a:r>
              <a:rPr lang="en-US" altLang="ja-JP" dirty="0"/>
              <a:t>- Demo11     </a:t>
            </a:r>
            <a:r>
              <a:rPr lang="ja-JP" altLang="en-US" dirty="0"/>
              <a:t>非線形素子の利用</a:t>
            </a:r>
            <a:endParaRPr kumimoji="0" lang="ja-JP" altLang="en-US" sz="2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参考文献"/>
          <p:cNvSpPr txBox="1"/>
          <p:nvPr/>
        </p:nvSpPr>
        <p:spPr>
          <a:xfrm>
            <a:off x="322444" y="680891"/>
            <a:ext cx="82394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latin typeface="ＭＳ Ｐゴシック" panose="020B0600070205080204" pitchFamily="50" charset="-128"/>
                <a:ea typeface="ＭＳ Ｐゴシック" panose="020B0600070205080204" pitchFamily="50" charset="-128"/>
              </a:rPr>
              <a:t>目次</a:t>
            </a:r>
            <a:endParaRPr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69582572"/>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5" name="Image" descr="Image"/>
          <p:cNvPicPr>
            <a:picLocks/>
          </p:cNvPicPr>
          <p:nvPr/>
        </p:nvPicPr>
        <p:blipFill>
          <a:blip r:embed="rId3">
            <a:extLst/>
          </a:blip>
          <a:stretch>
            <a:fillRect/>
          </a:stretch>
        </p:blipFill>
        <p:spPr>
          <a:xfrm>
            <a:off x="3581978" y="3675767"/>
            <a:ext cx="6350001" cy="5614142"/>
          </a:xfrm>
          <a:prstGeom prst="rect">
            <a:avLst/>
          </a:prstGeom>
          <a:ln w="12700">
            <a:miter lim="400000"/>
          </a:ln>
        </p:spPr>
      </p:pic>
      <p:sp>
        <p:nvSpPr>
          <p:cNvPr id="1196"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197" name="解析結果例 (AC解析)  - 3"/>
          <p:cNvSpPr txBox="1"/>
          <p:nvPr/>
        </p:nvSpPr>
        <p:spPr>
          <a:xfrm>
            <a:off x="539468" y="825523"/>
            <a:ext cx="424051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(AC解析)  - 3</a:t>
            </a:r>
          </a:p>
        </p:txBody>
      </p:sp>
      <p:sp>
        <p:nvSpPr>
          <p:cNvPr id="1198" name="位相特性および、その周波数微分である群遅延特性を…"/>
          <p:cNvSpPr txBox="1"/>
          <p:nvPr/>
        </p:nvSpPr>
        <p:spPr>
          <a:xfrm>
            <a:off x="795924" y="1609688"/>
            <a:ext cx="11208410" cy="161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位相特性および、その周波数微分である群遅延特性を</a:t>
            </a:r>
          </a:p>
          <a:p>
            <a:pPr algn="l" defTabSz="546100">
              <a:defRPr sz="1700">
                <a:latin typeface="Gill Sans Light"/>
                <a:ea typeface="Gill Sans Light"/>
                <a:cs typeface="Gill Sans Light"/>
                <a:sym typeface="Gill Sans Light"/>
              </a:defRPr>
            </a:pPr>
            <a:r>
              <a:t>表示することも可能である。</a:t>
            </a:r>
          </a:p>
          <a:p>
            <a:pPr algn="l" defTabSz="546100">
              <a:defRPr sz="1700">
                <a:latin typeface="Gill Sans Light"/>
                <a:ea typeface="Gill Sans Light"/>
                <a:cs typeface="Gill Sans Light"/>
                <a:sym typeface="Gill Sans Light"/>
              </a:defRPr>
            </a:pPr>
            <a:r>
              <a:t>グラフ右縦軸を右クリックすると位相もしくは群遅延の表示・</a:t>
            </a:r>
          </a:p>
          <a:p>
            <a:pPr algn="l" defTabSz="546100">
              <a:defRPr sz="1700">
                <a:latin typeface="Gill Sans Light"/>
                <a:ea typeface="Gill Sans Light"/>
                <a:cs typeface="Gill Sans Light"/>
                <a:sym typeface="Gill Sans Light"/>
              </a:defRPr>
            </a:pPr>
            <a:r>
              <a:t>非表示を選択できる。</a:t>
            </a:r>
          </a:p>
        </p:txBody>
      </p:sp>
      <p:sp>
        <p:nvSpPr>
          <p:cNvPr id="1199" name="SPL + Phase"/>
          <p:cNvSpPr txBox="1"/>
          <p:nvPr/>
        </p:nvSpPr>
        <p:spPr>
          <a:xfrm>
            <a:off x="1202068" y="4887812"/>
            <a:ext cx="1793808"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Gill Sans"/>
                <a:ea typeface="Gill Sans"/>
                <a:cs typeface="Gill Sans"/>
                <a:sym typeface="Gill Sans"/>
              </a:defRPr>
            </a:lvl1pPr>
          </a:lstStyle>
          <a:p>
            <a:r>
              <a:t>SPL + Phase</a:t>
            </a:r>
          </a:p>
        </p:txBody>
      </p:sp>
      <p:sp>
        <p:nvSpPr>
          <p:cNvPr id="1200" name="SPL + Group Delay"/>
          <p:cNvSpPr txBox="1"/>
          <p:nvPr/>
        </p:nvSpPr>
        <p:spPr>
          <a:xfrm>
            <a:off x="702536" y="7437706"/>
            <a:ext cx="2792872"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latin typeface="Gill Sans"/>
                <a:ea typeface="Gill Sans"/>
                <a:cs typeface="Gill Sans"/>
                <a:sym typeface="Gill Sans"/>
              </a:defRPr>
            </a:lvl1pPr>
          </a:lstStyle>
          <a:p>
            <a:r>
              <a:t>SPL + Group Delay</a:t>
            </a:r>
          </a:p>
        </p:txBody>
      </p:sp>
      <p:pic>
        <p:nvPicPr>
          <p:cNvPr id="1201" name="Image" descr="Image"/>
          <p:cNvPicPr>
            <a:picLocks noChangeAspect="1"/>
          </p:cNvPicPr>
          <p:nvPr/>
        </p:nvPicPr>
        <p:blipFill>
          <a:blip r:embed="rId4">
            <a:extLst/>
          </a:blip>
          <a:stretch>
            <a:fillRect/>
          </a:stretch>
        </p:blipFill>
        <p:spPr>
          <a:xfrm>
            <a:off x="7674160" y="691309"/>
            <a:ext cx="5083214" cy="2541608"/>
          </a:xfrm>
          <a:prstGeom prst="rect">
            <a:avLst/>
          </a:prstGeom>
          <a:ln w="12700">
            <a:miter lim="400000"/>
          </a:ln>
        </p:spPr>
      </p:pic>
      <p:sp>
        <p:nvSpPr>
          <p:cNvPr id="1202"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4" name="Image" descr="Image"/>
          <p:cNvPicPr>
            <a:picLocks noChangeAspect="1"/>
          </p:cNvPicPr>
          <p:nvPr/>
        </p:nvPicPr>
        <p:blipFill>
          <a:blip r:embed="rId3">
            <a:extLst/>
          </a:blip>
          <a:stretch>
            <a:fillRect/>
          </a:stretch>
        </p:blipFill>
        <p:spPr>
          <a:xfrm>
            <a:off x="1574936" y="2576250"/>
            <a:ext cx="5349667" cy="6256783"/>
          </a:xfrm>
          <a:prstGeom prst="rect">
            <a:avLst/>
          </a:prstGeom>
          <a:ln w="12700">
            <a:miter lim="400000"/>
          </a:ln>
        </p:spPr>
      </p:pic>
      <p:sp>
        <p:nvSpPr>
          <p:cNvPr id="1205"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06" name="解析結果例 (過渡解析)  - 1"/>
          <p:cNvSpPr txBox="1"/>
          <p:nvPr/>
        </p:nvSpPr>
        <p:spPr>
          <a:xfrm>
            <a:off x="539468" y="825523"/>
            <a:ext cx="43962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(過渡解析)  - 1</a:t>
            </a:r>
          </a:p>
        </p:txBody>
      </p:sp>
      <p:sp>
        <p:nvSpPr>
          <p:cNvPr id="1207" name="解析コマンドを変更することで過渡応答も見ることができる。"/>
          <p:cNvSpPr txBox="1"/>
          <p:nvPr/>
        </p:nvSpPr>
        <p:spPr>
          <a:xfrm>
            <a:off x="795924" y="1609688"/>
            <a:ext cx="11208410" cy="69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lvl1pPr algn="l" defTabSz="546100">
              <a:defRPr sz="1700">
                <a:latin typeface="Gill Sans Light"/>
                <a:ea typeface="Gill Sans Light"/>
                <a:cs typeface="Gill Sans Light"/>
                <a:sym typeface="Gill Sans Light"/>
              </a:defRPr>
            </a:lvl1pPr>
          </a:lstStyle>
          <a:p>
            <a:r>
              <a:t>解析コマンドを変更することで過渡応答も見ることができる。</a:t>
            </a:r>
          </a:p>
        </p:txBody>
      </p:sp>
      <p:sp>
        <p:nvSpPr>
          <p:cNvPr id="1208" name="Time"/>
          <p:cNvSpPr txBox="1"/>
          <p:nvPr/>
        </p:nvSpPr>
        <p:spPr>
          <a:xfrm>
            <a:off x="3955647" y="8910689"/>
            <a:ext cx="588244"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a:latin typeface="Gill Sans"/>
                <a:ea typeface="Gill Sans"/>
                <a:cs typeface="Gill Sans"/>
                <a:sym typeface="Gill Sans"/>
              </a:defRPr>
            </a:lvl1pPr>
          </a:lstStyle>
          <a:p>
            <a:r>
              <a:t>Time</a:t>
            </a:r>
          </a:p>
        </p:txBody>
      </p:sp>
      <p:sp>
        <p:nvSpPr>
          <p:cNvPr id="1209" name="Input Signal"/>
          <p:cNvSpPr txBox="1"/>
          <p:nvPr/>
        </p:nvSpPr>
        <p:spPr>
          <a:xfrm>
            <a:off x="211317" y="3498130"/>
            <a:ext cx="1168339"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a:latin typeface="Gill Sans"/>
                <a:ea typeface="Gill Sans"/>
                <a:cs typeface="Gill Sans"/>
                <a:sym typeface="Gill Sans"/>
              </a:defRPr>
            </a:lvl1pPr>
          </a:lstStyle>
          <a:p>
            <a:r>
              <a:t>Input Signal</a:t>
            </a:r>
          </a:p>
        </p:txBody>
      </p:sp>
      <p:sp>
        <p:nvSpPr>
          <p:cNvPr id="1210" name="Displacement"/>
          <p:cNvSpPr txBox="1"/>
          <p:nvPr/>
        </p:nvSpPr>
        <p:spPr>
          <a:xfrm>
            <a:off x="109686" y="7448920"/>
            <a:ext cx="137160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a:latin typeface="Gill Sans"/>
                <a:ea typeface="Gill Sans"/>
                <a:cs typeface="Gill Sans"/>
                <a:sym typeface="Gill Sans"/>
              </a:defRPr>
            </a:lvl1pPr>
          </a:lstStyle>
          <a:p>
            <a:r>
              <a:t>Displacement</a:t>
            </a:r>
          </a:p>
        </p:txBody>
      </p:sp>
      <p:sp>
        <p:nvSpPr>
          <p:cNvPr id="1211" name="Velocity"/>
          <p:cNvSpPr txBox="1"/>
          <p:nvPr/>
        </p:nvSpPr>
        <p:spPr>
          <a:xfrm>
            <a:off x="374619" y="5541195"/>
            <a:ext cx="841735"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a:latin typeface="Gill Sans"/>
                <a:ea typeface="Gill Sans"/>
                <a:cs typeface="Gill Sans"/>
                <a:sym typeface="Gill Sans"/>
              </a:defRPr>
            </a:lvl1pPr>
          </a:lstStyle>
          <a:p>
            <a:r>
              <a:t>Velocity</a:t>
            </a:r>
          </a:p>
        </p:txBody>
      </p:sp>
      <p:sp>
        <p:nvSpPr>
          <p:cNvPr id="1212" name=".tran 0 0.2 0 0.708u"/>
          <p:cNvSpPr txBox="1"/>
          <p:nvPr/>
        </p:nvSpPr>
        <p:spPr>
          <a:xfrm>
            <a:off x="7536353" y="1082680"/>
            <a:ext cx="3914522"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a:latin typeface="+mn-lt"/>
                <a:ea typeface="+mn-ea"/>
                <a:cs typeface="+mn-cs"/>
                <a:sym typeface="ヒラギノ角ゴ ProN W3"/>
              </a:defRPr>
            </a:lvl1pPr>
          </a:lstStyle>
          <a:p>
            <a:r>
              <a:t>.tran 0 0.2 0 0.708u</a:t>
            </a:r>
          </a:p>
        </p:txBody>
      </p:sp>
      <p:sp>
        <p:nvSpPr>
          <p:cNvPr id="1213"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sp>
        <p:nvSpPr>
          <p:cNvPr id="1214" name="Time"/>
          <p:cNvSpPr txBox="1"/>
          <p:nvPr/>
        </p:nvSpPr>
        <p:spPr>
          <a:xfrm>
            <a:off x="9951449" y="8910689"/>
            <a:ext cx="588245"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a:latin typeface="Gill Sans"/>
                <a:ea typeface="Gill Sans"/>
                <a:cs typeface="Gill Sans"/>
                <a:sym typeface="Gill Sans"/>
              </a:defRPr>
            </a:lvl1pPr>
          </a:lstStyle>
          <a:p>
            <a:r>
              <a:t>Time</a:t>
            </a:r>
          </a:p>
        </p:txBody>
      </p:sp>
      <p:sp>
        <p:nvSpPr>
          <p:cNvPr id="1215"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1216" name="Image" descr="Image"/>
          <p:cNvPicPr>
            <a:picLocks noChangeAspect="1"/>
          </p:cNvPicPr>
          <p:nvPr/>
        </p:nvPicPr>
        <p:blipFill>
          <a:blip r:embed="rId4">
            <a:extLst/>
          </a:blip>
          <a:srcRect t="202" r="304"/>
          <a:stretch>
            <a:fillRect/>
          </a:stretch>
        </p:blipFill>
        <p:spPr>
          <a:xfrm>
            <a:off x="7362380" y="2570122"/>
            <a:ext cx="5345062" cy="62564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19" name="解析結果例 (過渡解析)  - 2"/>
          <p:cNvSpPr txBox="1"/>
          <p:nvPr/>
        </p:nvSpPr>
        <p:spPr>
          <a:xfrm>
            <a:off x="539468" y="825523"/>
            <a:ext cx="43962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(過渡解析)  - 2</a:t>
            </a:r>
          </a:p>
        </p:txBody>
      </p:sp>
      <p:sp>
        <p:nvSpPr>
          <p:cNvPr id="1220" name="入力信号としてwavファイルを指定することも可能である。…"/>
          <p:cNvSpPr txBox="1"/>
          <p:nvPr/>
        </p:nvSpPr>
        <p:spPr>
          <a:xfrm>
            <a:off x="795924" y="1609688"/>
            <a:ext cx="11208410"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入力信号としてwavファイルを指定することも可能である。</a:t>
            </a:r>
          </a:p>
          <a:p>
            <a:pPr algn="l" defTabSz="546100">
              <a:defRPr sz="1700">
                <a:latin typeface="Gill Sans Light"/>
                <a:ea typeface="Gill Sans Light"/>
                <a:cs typeface="Gill Sans Light"/>
                <a:sym typeface="Gill Sans Light"/>
              </a:defRPr>
            </a:pPr>
            <a:r>
              <a:t>また解析結果をwavファイルやtxtデータとして書き出すことが</a:t>
            </a:r>
          </a:p>
          <a:p>
            <a:pPr algn="l" defTabSz="546100">
              <a:defRPr sz="1700">
                <a:latin typeface="Gill Sans Light"/>
                <a:ea typeface="Gill Sans Light"/>
                <a:cs typeface="Gill Sans Light"/>
                <a:sym typeface="Gill Sans Light"/>
              </a:defRPr>
            </a:pPr>
            <a:r>
              <a:t>可能であり、ほかのtoolと組み合わせての利用ができる。</a:t>
            </a:r>
          </a:p>
        </p:txBody>
      </p:sp>
      <p:sp>
        <p:nvSpPr>
          <p:cNvPr id="1221" name=".tran 0 0.2 0 0.708u"/>
          <p:cNvSpPr txBox="1"/>
          <p:nvPr/>
        </p:nvSpPr>
        <p:spPr>
          <a:xfrm>
            <a:off x="7536353" y="1082680"/>
            <a:ext cx="3914522"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a:latin typeface="+mn-lt"/>
                <a:ea typeface="+mn-ea"/>
                <a:cs typeface="+mn-cs"/>
                <a:sym typeface="ヒラギノ角ゴ ProN W3"/>
              </a:defRPr>
            </a:lvl1pPr>
          </a:lstStyle>
          <a:p>
            <a:r>
              <a:t>.tran 0 0.2 0 0.708u</a:t>
            </a:r>
          </a:p>
        </p:txBody>
      </p:sp>
      <p:sp>
        <p:nvSpPr>
          <p:cNvPr id="1222"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pic>
        <p:nvPicPr>
          <p:cNvPr id="1223" name="Image" descr="Image"/>
          <p:cNvPicPr>
            <a:picLocks noChangeAspect="1"/>
          </p:cNvPicPr>
          <p:nvPr/>
        </p:nvPicPr>
        <p:blipFill>
          <a:blip r:embed="rId3">
            <a:extLst/>
          </a:blip>
          <a:stretch>
            <a:fillRect/>
          </a:stretch>
        </p:blipFill>
        <p:spPr>
          <a:xfrm>
            <a:off x="2763781" y="3203469"/>
            <a:ext cx="2588316" cy="1064232"/>
          </a:xfrm>
          <a:prstGeom prst="rect">
            <a:avLst/>
          </a:prstGeom>
          <a:ln w="12700">
            <a:miter lim="400000"/>
          </a:ln>
        </p:spPr>
      </p:pic>
      <p:sp>
        <p:nvSpPr>
          <p:cNvPr id="1224" name="Input Signal"/>
          <p:cNvSpPr txBox="1"/>
          <p:nvPr/>
        </p:nvSpPr>
        <p:spPr>
          <a:xfrm>
            <a:off x="155374" y="4836846"/>
            <a:ext cx="1289475" cy="376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800">
                <a:latin typeface="Gill Sans"/>
                <a:ea typeface="Gill Sans"/>
                <a:cs typeface="Gill Sans"/>
                <a:sym typeface="Gill Sans"/>
              </a:defRPr>
            </a:lvl1pPr>
          </a:lstStyle>
          <a:p>
            <a:r>
              <a:t>Input Signal</a:t>
            </a:r>
          </a:p>
        </p:txBody>
      </p:sp>
      <p:sp>
        <p:nvSpPr>
          <p:cNvPr id="1225" name="Displacement"/>
          <p:cNvSpPr txBox="1"/>
          <p:nvPr/>
        </p:nvSpPr>
        <p:spPr>
          <a:xfrm>
            <a:off x="232481" y="7931803"/>
            <a:ext cx="1693477" cy="451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800">
                <a:latin typeface="Gill Sans"/>
                <a:ea typeface="Gill Sans"/>
                <a:cs typeface="Gill Sans"/>
                <a:sym typeface="Gill Sans"/>
              </a:defRPr>
            </a:lvl1pPr>
          </a:lstStyle>
          <a:p>
            <a:r>
              <a:t>Displacement</a:t>
            </a:r>
          </a:p>
        </p:txBody>
      </p:sp>
      <p:sp>
        <p:nvSpPr>
          <p:cNvPr id="1226" name="Velocity"/>
          <p:cNvSpPr txBox="1"/>
          <p:nvPr/>
        </p:nvSpPr>
        <p:spPr>
          <a:xfrm>
            <a:off x="253126" y="6500389"/>
            <a:ext cx="1652187" cy="451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defRPr sz="1800">
                <a:latin typeface="Gill Sans"/>
                <a:ea typeface="Gill Sans"/>
                <a:cs typeface="Gill Sans"/>
                <a:sym typeface="Gill Sans"/>
              </a:defRPr>
            </a:lvl1pPr>
          </a:lstStyle>
          <a:p>
            <a:r>
              <a:t>Velocity</a:t>
            </a:r>
          </a:p>
        </p:txBody>
      </p:sp>
      <p:pic>
        <p:nvPicPr>
          <p:cNvPr id="1227" name="Image" descr="Image"/>
          <p:cNvPicPr>
            <a:picLocks noChangeAspect="1"/>
          </p:cNvPicPr>
          <p:nvPr/>
        </p:nvPicPr>
        <p:blipFill>
          <a:blip r:embed="rId4">
            <a:extLst/>
          </a:blip>
          <a:srcRect l="708" t="439"/>
          <a:stretch>
            <a:fillRect/>
          </a:stretch>
        </p:blipFill>
        <p:spPr>
          <a:xfrm>
            <a:off x="1643024" y="4341536"/>
            <a:ext cx="4522247" cy="4873277"/>
          </a:xfrm>
          <a:prstGeom prst="rect">
            <a:avLst/>
          </a:prstGeom>
          <a:ln w="12700">
            <a:miter lim="400000"/>
          </a:ln>
        </p:spPr>
      </p:pic>
      <p:pic>
        <p:nvPicPr>
          <p:cNvPr id="1228" name="Image" descr="Image"/>
          <p:cNvPicPr>
            <a:picLocks noChangeAspect="1"/>
          </p:cNvPicPr>
          <p:nvPr/>
        </p:nvPicPr>
        <p:blipFill>
          <a:blip r:embed="rId5">
            <a:extLst/>
          </a:blip>
          <a:srcRect t="10000"/>
          <a:stretch>
            <a:fillRect/>
          </a:stretch>
        </p:blipFill>
        <p:spPr>
          <a:xfrm>
            <a:off x="7946526" y="1914648"/>
            <a:ext cx="3933959" cy="451348"/>
          </a:xfrm>
          <a:prstGeom prst="rect">
            <a:avLst/>
          </a:prstGeom>
          <a:ln w="12700">
            <a:miter lim="400000"/>
          </a:ln>
        </p:spPr>
      </p:pic>
      <p:pic>
        <p:nvPicPr>
          <p:cNvPr id="1229" name="Image" descr="Image"/>
          <p:cNvPicPr>
            <a:picLocks noChangeAspect="1"/>
          </p:cNvPicPr>
          <p:nvPr/>
        </p:nvPicPr>
        <p:blipFill>
          <a:blip r:embed="rId6">
            <a:extLst/>
          </a:blip>
          <a:srcRect l="868"/>
          <a:stretch>
            <a:fillRect/>
          </a:stretch>
        </p:blipFill>
        <p:spPr>
          <a:xfrm>
            <a:off x="8758832" y="2634322"/>
            <a:ext cx="4035434" cy="2912837"/>
          </a:xfrm>
          <a:prstGeom prst="rect">
            <a:avLst/>
          </a:prstGeom>
          <a:ln w="12700">
            <a:miter lim="400000"/>
          </a:ln>
        </p:spPr>
      </p:pic>
      <p:pic>
        <p:nvPicPr>
          <p:cNvPr id="1230" name="Image" descr="Image"/>
          <p:cNvPicPr>
            <a:picLocks noChangeAspect="1"/>
          </p:cNvPicPr>
          <p:nvPr/>
        </p:nvPicPr>
        <p:blipFill>
          <a:blip r:embed="rId7">
            <a:extLst/>
          </a:blip>
          <a:stretch>
            <a:fillRect/>
          </a:stretch>
        </p:blipFill>
        <p:spPr>
          <a:xfrm>
            <a:off x="7724131" y="5814351"/>
            <a:ext cx="4378615" cy="3400414"/>
          </a:xfrm>
          <a:prstGeom prst="rect">
            <a:avLst/>
          </a:prstGeom>
          <a:ln w="12700">
            <a:miter lim="400000"/>
          </a:ln>
        </p:spPr>
      </p:pic>
      <p:sp>
        <p:nvSpPr>
          <p:cNvPr id="1231" name="ホワイトノイズ…"/>
          <p:cNvSpPr txBox="1"/>
          <p:nvPr/>
        </p:nvSpPr>
        <p:spPr>
          <a:xfrm>
            <a:off x="289102" y="3192659"/>
            <a:ext cx="1803401"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defTabSz="825500">
              <a:defRPr sz="1900" b="1">
                <a:solidFill>
                  <a:srgbClr val="212121"/>
                </a:solidFill>
                <a:latin typeface="Gill Sans"/>
                <a:ea typeface="Gill Sans"/>
                <a:cs typeface="Gill Sans"/>
                <a:sym typeface="Gill Sans"/>
              </a:defRPr>
            </a:pPr>
            <a:r>
              <a:t>ホワイトノイズ</a:t>
            </a:r>
          </a:p>
          <a:p>
            <a:pPr algn="l" defTabSz="825500">
              <a:defRPr sz="1900" b="1">
                <a:solidFill>
                  <a:srgbClr val="212121"/>
                </a:solidFill>
                <a:latin typeface="Gill Sans"/>
                <a:ea typeface="Gill Sans"/>
                <a:cs typeface="Gill Sans"/>
                <a:sym typeface="Gill Sans"/>
              </a:defRPr>
            </a:pPr>
            <a:r>
              <a:t>信号ファイルを</a:t>
            </a:r>
          </a:p>
          <a:p>
            <a:pPr algn="l" defTabSz="825500">
              <a:defRPr sz="1900" b="1">
                <a:solidFill>
                  <a:srgbClr val="212121"/>
                </a:solidFill>
                <a:latin typeface="Gill Sans"/>
                <a:ea typeface="Gill Sans"/>
                <a:cs typeface="Gill Sans"/>
                <a:sym typeface="Gill Sans"/>
              </a:defRPr>
            </a:pPr>
            <a:r>
              <a:t>読み込んだ例</a:t>
            </a:r>
          </a:p>
        </p:txBody>
      </p:sp>
      <p:sp>
        <p:nvSpPr>
          <p:cNvPr id="1232" name="書き出した…"/>
          <p:cNvSpPr txBox="1"/>
          <p:nvPr/>
        </p:nvSpPr>
        <p:spPr>
          <a:xfrm>
            <a:off x="6492799" y="2840080"/>
            <a:ext cx="2299433" cy="10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defTabSz="825500">
              <a:defRPr sz="1900" b="1">
                <a:solidFill>
                  <a:srgbClr val="212121"/>
                </a:solidFill>
                <a:latin typeface="Gill Sans"/>
                <a:ea typeface="Gill Sans"/>
                <a:cs typeface="Gill Sans"/>
                <a:sym typeface="Gill Sans"/>
              </a:defRPr>
            </a:pPr>
            <a:r>
              <a:t>書き出した</a:t>
            </a:r>
          </a:p>
          <a:p>
            <a:pPr algn="l" defTabSz="825500">
              <a:defRPr sz="1900" b="1">
                <a:solidFill>
                  <a:srgbClr val="212121"/>
                </a:solidFill>
                <a:latin typeface="Gill Sans"/>
                <a:ea typeface="Gill Sans"/>
                <a:cs typeface="Gill Sans"/>
                <a:sym typeface="Gill Sans"/>
              </a:defRPr>
            </a:pPr>
            <a:r>
              <a:t>wavファイルを</a:t>
            </a:r>
          </a:p>
          <a:p>
            <a:pPr algn="l" defTabSz="825500">
              <a:defRPr sz="1900" b="1">
                <a:solidFill>
                  <a:srgbClr val="212121"/>
                </a:solidFill>
                <a:latin typeface="Gill Sans"/>
                <a:ea typeface="Gill Sans"/>
                <a:cs typeface="Gill Sans"/>
                <a:sym typeface="Gill Sans"/>
              </a:defRPr>
            </a:pPr>
            <a:r>
              <a:t>別toolで解析した例</a:t>
            </a:r>
          </a:p>
        </p:txBody>
      </p:sp>
      <p:sp>
        <p:nvSpPr>
          <p:cNvPr id="1235" name="Connection Line"/>
          <p:cNvSpPr/>
          <p:nvPr/>
        </p:nvSpPr>
        <p:spPr>
          <a:xfrm>
            <a:off x="10245790" y="5076363"/>
            <a:ext cx="514678" cy="10784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7" y="11318"/>
                  <a:pt x="7647" y="4118"/>
                  <a:pt x="21600" y="0"/>
                </a:cubicBezTo>
              </a:path>
            </a:pathLst>
          </a:custGeom>
          <a:ln w="25400">
            <a:solidFill>
              <a:srgbClr val="C82506"/>
            </a:solidFill>
            <a:miter lim="400000"/>
            <a:headEnd type="stealth"/>
          </a:ln>
        </p:spPr>
        <p:txBody>
          <a:bodyPr/>
          <a:lstStyle/>
          <a:p>
            <a:endParaRPr/>
          </a:p>
        </p:txBody>
      </p:sp>
      <p:sp>
        <p:nvSpPr>
          <p:cNvPr id="1234"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38" name="解析結果例 (過渡解析)  - 3"/>
          <p:cNvSpPr txBox="1"/>
          <p:nvPr/>
        </p:nvSpPr>
        <p:spPr>
          <a:xfrm>
            <a:off x="539468" y="825523"/>
            <a:ext cx="439626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解析結果例 (過渡解析)  - 3</a:t>
            </a:r>
          </a:p>
        </p:txBody>
      </p:sp>
      <p:sp>
        <p:nvSpPr>
          <p:cNvPr id="1239" name="時間波形をFFTすることも可能である。"/>
          <p:cNvSpPr txBox="1"/>
          <p:nvPr/>
        </p:nvSpPr>
        <p:spPr>
          <a:xfrm>
            <a:off x="795924" y="1609688"/>
            <a:ext cx="11208410"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時間波形をFFTすることも可能である。</a:t>
            </a:r>
          </a:p>
          <a:p>
            <a:pPr algn="l" defTabSz="546100">
              <a:defRPr sz="1700">
                <a:latin typeface="Gill Sans Light"/>
                <a:ea typeface="Gill Sans Light"/>
                <a:cs typeface="Gill Sans Light"/>
                <a:sym typeface="Gill Sans Light"/>
              </a:defRPr>
            </a:pPr>
            <a:endParaRPr/>
          </a:p>
        </p:txBody>
      </p:sp>
      <p:sp>
        <p:nvSpPr>
          <p:cNvPr id="1240" name=".tran 0 0.2 0 0.708u"/>
          <p:cNvSpPr txBox="1"/>
          <p:nvPr/>
        </p:nvSpPr>
        <p:spPr>
          <a:xfrm>
            <a:off x="7536353" y="1082680"/>
            <a:ext cx="3914522"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000">
                <a:latin typeface="+mn-lt"/>
                <a:ea typeface="+mn-ea"/>
                <a:cs typeface="+mn-cs"/>
                <a:sym typeface="ヒラギノ角ゴ ProN W3"/>
              </a:defRPr>
            </a:lvl1pPr>
          </a:lstStyle>
          <a:p>
            <a:r>
              <a:t>.tran 0 0.2 0 0.708u</a:t>
            </a:r>
          </a:p>
        </p:txBody>
      </p:sp>
      <p:sp>
        <p:nvSpPr>
          <p:cNvPr id="1241"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pic>
        <p:nvPicPr>
          <p:cNvPr id="1242" name="Image" descr="Image"/>
          <p:cNvPicPr>
            <a:picLocks noChangeAspect="1"/>
          </p:cNvPicPr>
          <p:nvPr/>
        </p:nvPicPr>
        <p:blipFill>
          <a:blip r:embed="rId3">
            <a:extLst/>
          </a:blip>
          <a:srcRect l="38218" t="31059" r="6151"/>
          <a:stretch>
            <a:fillRect/>
          </a:stretch>
        </p:blipFill>
        <p:spPr>
          <a:xfrm>
            <a:off x="884340" y="2615480"/>
            <a:ext cx="3579460" cy="2133646"/>
          </a:xfrm>
          <a:prstGeom prst="rect">
            <a:avLst/>
          </a:prstGeom>
          <a:ln w="12700">
            <a:miter lim="400000"/>
          </a:ln>
        </p:spPr>
      </p:pic>
      <p:pic>
        <p:nvPicPr>
          <p:cNvPr id="1243" name="Image" descr="Image"/>
          <p:cNvPicPr>
            <a:picLocks noChangeAspect="1"/>
          </p:cNvPicPr>
          <p:nvPr/>
        </p:nvPicPr>
        <p:blipFill>
          <a:blip r:embed="rId4">
            <a:extLst/>
          </a:blip>
          <a:stretch>
            <a:fillRect/>
          </a:stretch>
        </p:blipFill>
        <p:spPr>
          <a:xfrm>
            <a:off x="6255966" y="2081310"/>
            <a:ext cx="5527188" cy="3561966"/>
          </a:xfrm>
          <a:prstGeom prst="rect">
            <a:avLst/>
          </a:prstGeom>
          <a:ln w="12700">
            <a:miter lim="400000"/>
          </a:ln>
        </p:spPr>
      </p:pic>
      <p:pic>
        <p:nvPicPr>
          <p:cNvPr id="1244" name="Image" descr="Image"/>
          <p:cNvPicPr>
            <a:picLocks noChangeAspect="1"/>
          </p:cNvPicPr>
          <p:nvPr/>
        </p:nvPicPr>
        <p:blipFill>
          <a:blip r:embed="rId5">
            <a:extLst/>
          </a:blip>
          <a:srcRect l="708" t="439" b="34484"/>
          <a:stretch>
            <a:fillRect/>
          </a:stretch>
        </p:blipFill>
        <p:spPr>
          <a:xfrm>
            <a:off x="416444" y="5223468"/>
            <a:ext cx="5194637" cy="3658959"/>
          </a:xfrm>
          <a:prstGeom prst="rect">
            <a:avLst/>
          </a:prstGeom>
          <a:ln w="12700">
            <a:miter lim="400000"/>
          </a:ln>
        </p:spPr>
      </p:pic>
      <p:pic>
        <p:nvPicPr>
          <p:cNvPr id="1245" name="Image" descr="Image"/>
          <p:cNvPicPr>
            <a:picLocks noChangeAspect="1"/>
          </p:cNvPicPr>
          <p:nvPr/>
        </p:nvPicPr>
        <p:blipFill>
          <a:blip r:embed="rId6">
            <a:alphaModFix amt="73522"/>
            <a:extLst/>
          </a:blip>
          <a:srcRect t="352"/>
          <a:stretch>
            <a:fillRect/>
          </a:stretch>
        </p:blipFill>
        <p:spPr>
          <a:xfrm>
            <a:off x="6252926" y="5713268"/>
            <a:ext cx="5533268" cy="3590617"/>
          </a:xfrm>
          <a:prstGeom prst="rect">
            <a:avLst/>
          </a:prstGeom>
          <a:ln w="12700">
            <a:miter lim="400000"/>
          </a:ln>
        </p:spPr>
      </p:pic>
      <p:pic>
        <p:nvPicPr>
          <p:cNvPr id="1246" name="Rounded Rectangle Rounded rectangle" descr="Rounded Rectangle Rounded rectangle"/>
          <p:cNvPicPr>
            <a:picLocks/>
          </p:cNvPicPr>
          <p:nvPr/>
        </p:nvPicPr>
        <p:blipFill>
          <a:blip r:embed="rId7">
            <a:extLst/>
          </a:blip>
          <a:stretch>
            <a:fillRect/>
          </a:stretch>
        </p:blipFill>
        <p:spPr>
          <a:xfrm>
            <a:off x="3011050" y="3574003"/>
            <a:ext cx="1371601" cy="500380"/>
          </a:xfrm>
          <a:prstGeom prst="rect">
            <a:avLst/>
          </a:prstGeom>
          <a:effectLst>
            <a:outerShdw blurRad="38100" dist="25400" dir="5400000" rotWithShape="0">
              <a:srgbClr val="000000">
                <a:alpha val="50000"/>
              </a:srgbClr>
            </a:outerShdw>
          </a:effectLst>
        </p:spPr>
      </p:pic>
      <p:sp>
        <p:nvSpPr>
          <p:cNvPr id="1247"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1" name="Group"/>
          <p:cNvGrpSpPr/>
          <p:nvPr/>
        </p:nvGrpSpPr>
        <p:grpSpPr>
          <a:xfrm>
            <a:off x="4916183" y="653209"/>
            <a:ext cx="7988836" cy="3173073"/>
            <a:chOff x="0" y="0"/>
            <a:chExt cx="7988834" cy="3173072"/>
          </a:xfrm>
        </p:grpSpPr>
        <p:pic>
          <p:nvPicPr>
            <p:cNvPr id="1249" name="Image" descr="Image"/>
            <p:cNvPicPr>
              <a:picLocks noChangeAspect="1"/>
            </p:cNvPicPr>
            <p:nvPr/>
          </p:nvPicPr>
          <p:blipFill>
            <a:blip r:embed="rId3">
              <a:extLst/>
            </a:blip>
            <a:srcRect t="741"/>
            <a:stretch>
              <a:fillRect/>
            </a:stretch>
          </p:blipFill>
          <p:spPr>
            <a:xfrm>
              <a:off x="0" y="38100"/>
              <a:ext cx="7988835" cy="3134973"/>
            </a:xfrm>
            <a:prstGeom prst="rect">
              <a:avLst/>
            </a:prstGeom>
            <a:ln w="12700" cap="flat">
              <a:noFill/>
              <a:miter lim="400000"/>
            </a:ln>
            <a:effectLst/>
          </p:spPr>
        </p:pic>
        <p:sp>
          <p:nvSpPr>
            <p:cNvPr id="1250" name="Rectangle"/>
            <p:cNvSpPr/>
            <p:nvPr/>
          </p:nvSpPr>
          <p:spPr>
            <a:xfrm>
              <a:off x="175122" y="0"/>
              <a:ext cx="653989" cy="11928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a:solidFill>
                    <a:srgbClr val="FFFFFF"/>
                  </a:solidFill>
                  <a:latin typeface="+mn-lt"/>
                  <a:ea typeface="+mn-ea"/>
                  <a:cs typeface="+mn-cs"/>
                  <a:sym typeface="ヒラギノ角ゴ ProN W3"/>
                </a:defRPr>
              </a:pPr>
              <a:endParaRPr/>
            </a:p>
          </p:txBody>
        </p:sp>
      </p:grpSp>
      <p:sp>
        <p:nvSpPr>
          <p:cNvPr id="1252"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53" name="下図のように、機械系を省略することが…"/>
          <p:cNvSpPr txBox="1"/>
          <p:nvPr/>
        </p:nvSpPr>
        <p:spPr>
          <a:xfrm>
            <a:off x="795924" y="1609688"/>
            <a:ext cx="11208410" cy="283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下図のように、機械系を省略することが</a:t>
            </a:r>
          </a:p>
          <a:p>
            <a:pPr algn="l" defTabSz="546100">
              <a:defRPr sz="1700">
                <a:latin typeface="Gill Sans Light"/>
                <a:ea typeface="Gill Sans Light"/>
                <a:cs typeface="Gill Sans Light"/>
                <a:sym typeface="Gill Sans Light"/>
              </a:defRPr>
            </a:pPr>
            <a:r>
              <a:t>可能であり、各cavityも一要素に統合。</a:t>
            </a:r>
          </a:p>
          <a:p>
            <a:pPr algn="l" defTabSz="546100">
              <a:defRPr sz="1700">
                <a:latin typeface="Gill Sans Light"/>
                <a:ea typeface="Gill Sans Light"/>
                <a:cs typeface="Gill Sans Light"/>
                <a:sym typeface="Gill Sans Light"/>
              </a:defRPr>
            </a:pPr>
            <a:r>
              <a:t>解析結果は右図。</a:t>
            </a:r>
          </a:p>
          <a:p>
            <a:pPr algn="l" defTabSz="546100">
              <a:defRPr sz="1700">
                <a:latin typeface="Gill Sans Light"/>
                <a:ea typeface="Gill Sans Light"/>
                <a:cs typeface="Gill Sans Light"/>
                <a:sym typeface="Gill Sans Light"/>
              </a:defRPr>
            </a:pPr>
            <a:r>
              <a:t>共振点が減るが、全体的にはほぼ同じ</a:t>
            </a:r>
          </a:p>
          <a:p>
            <a:pPr algn="l" defTabSz="546100">
              <a:defRPr sz="1700">
                <a:latin typeface="Gill Sans Light"/>
                <a:ea typeface="Gill Sans Light"/>
                <a:cs typeface="Gill Sans Light"/>
                <a:sym typeface="Gill Sans Light"/>
              </a:defRPr>
            </a:pPr>
            <a:r>
              <a:t>結果となるため、この例では、実使用上</a:t>
            </a:r>
          </a:p>
          <a:p>
            <a:pPr algn="l" defTabSz="546100">
              <a:defRPr sz="1700">
                <a:latin typeface="Gill Sans Light"/>
                <a:ea typeface="Gill Sans Light"/>
                <a:cs typeface="Gill Sans Light"/>
                <a:sym typeface="Gill Sans Light"/>
              </a:defRPr>
            </a:pPr>
            <a:r>
              <a:t>こちらでも問題ないと考える。</a:t>
            </a:r>
          </a:p>
          <a:p>
            <a:pPr algn="l" defTabSz="546100">
              <a:defRPr sz="1700">
                <a:latin typeface="Gill Sans Light"/>
                <a:ea typeface="Gill Sans Light"/>
                <a:cs typeface="Gill Sans Light"/>
                <a:sym typeface="Gill Sans Light"/>
              </a:defRPr>
            </a:pPr>
            <a:r>
              <a:t>音響系の電流(体積速度)を参照するため、</a:t>
            </a:r>
          </a:p>
          <a:p>
            <a:pPr algn="l" defTabSz="546100">
              <a:defRPr sz="1700">
                <a:latin typeface="Gill Sans Light"/>
                <a:ea typeface="Gill Sans Light"/>
                <a:cs typeface="Gill Sans Light"/>
                <a:sym typeface="Gill Sans Light"/>
              </a:defRPr>
            </a:pPr>
            <a:r>
              <a:t>音圧計算式では振動面積を除する形となる。</a:t>
            </a:r>
          </a:p>
        </p:txBody>
      </p:sp>
      <p:sp>
        <p:nvSpPr>
          <p:cNvPr id="1254" name="磁気gapを無視する場合"/>
          <p:cNvSpPr txBox="1"/>
          <p:nvPr/>
        </p:nvSpPr>
        <p:spPr>
          <a:xfrm>
            <a:off x="539468" y="825523"/>
            <a:ext cx="3954538"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磁気gapを無視する場合</a:t>
            </a:r>
          </a:p>
        </p:txBody>
      </p:sp>
      <p:pic>
        <p:nvPicPr>
          <p:cNvPr id="1255" name="Image" descr="Image"/>
          <p:cNvPicPr>
            <a:picLocks noChangeAspect="1"/>
          </p:cNvPicPr>
          <p:nvPr/>
        </p:nvPicPr>
        <p:blipFill>
          <a:blip r:embed="rId4">
            <a:extLst/>
          </a:blip>
          <a:stretch>
            <a:fillRect/>
          </a:stretch>
        </p:blipFill>
        <p:spPr>
          <a:xfrm>
            <a:off x="6648056" y="5772709"/>
            <a:ext cx="4572802" cy="3372442"/>
          </a:xfrm>
          <a:prstGeom prst="rect">
            <a:avLst/>
          </a:prstGeom>
          <a:ln w="88900">
            <a:solidFill>
              <a:srgbClr val="FF85FF"/>
            </a:solidFill>
            <a:miter lim="400000"/>
          </a:ln>
        </p:spPr>
      </p:pic>
      <p:sp>
        <p:nvSpPr>
          <p:cNvPr id="1256" name="Arrow"/>
          <p:cNvSpPr/>
          <p:nvPr/>
        </p:nvSpPr>
        <p:spPr>
          <a:xfrm>
            <a:off x="6168565" y="6740219"/>
            <a:ext cx="355593" cy="565305"/>
          </a:xfrm>
          <a:prstGeom prst="rightArrow">
            <a:avLst>
              <a:gd name="adj1" fmla="val 48953"/>
              <a:gd name="adj2" fmla="val 54100"/>
            </a:avLst>
          </a:prstGeom>
          <a:solidFill>
            <a:srgbClr val="F39019"/>
          </a:solidFill>
          <a:ln w="12700">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latin typeface="+mn-lt"/>
                <a:ea typeface="+mn-ea"/>
                <a:cs typeface="+mn-cs"/>
                <a:sym typeface="ヒラギノ角ゴ ProN W3"/>
              </a:defRPr>
            </a:pPr>
            <a:endParaRPr/>
          </a:p>
        </p:txBody>
      </p:sp>
      <p:pic>
        <p:nvPicPr>
          <p:cNvPr id="1257" name="Image" descr="Image"/>
          <p:cNvPicPr>
            <a:picLocks noChangeAspect="1"/>
          </p:cNvPicPr>
          <p:nvPr/>
        </p:nvPicPr>
        <p:blipFill>
          <a:blip r:embed="rId5">
            <a:extLst/>
          </a:blip>
          <a:stretch>
            <a:fillRect/>
          </a:stretch>
        </p:blipFill>
        <p:spPr>
          <a:xfrm>
            <a:off x="9912792" y="4093040"/>
            <a:ext cx="2544184" cy="1240553"/>
          </a:xfrm>
          <a:prstGeom prst="rect">
            <a:avLst/>
          </a:prstGeom>
          <a:ln w="88900">
            <a:solidFill>
              <a:srgbClr val="FF85FF"/>
            </a:solidFill>
            <a:miter lim="400000"/>
          </a:ln>
        </p:spPr>
      </p:pic>
      <p:pic>
        <p:nvPicPr>
          <p:cNvPr id="1258" name="Image" descr="Image"/>
          <p:cNvPicPr>
            <a:picLocks noChangeAspect="1"/>
          </p:cNvPicPr>
          <p:nvPr/>
        </p:nvPicPr>
        <p:blipFill>
          <a:blip r:embed="rId6">
            <a:extLst/>
          </a:blip>
          <a:stretch>
            <a:fillRect/>
          </a:stretch>
        </p:blipFill>
        <p:spPr>
          <a:xfrm>
            <a:off x="6322436" y="4129493"/>
            <a:ext cx="2607211" cy="1167647"/>
          </a:xfrm>
          <a:prstGeom prst="rect">
            <a:avLst/>
          </a:prstGeom>
          <a:ln w="88900">
            <a:solidFill>
              <a:srgbClr val="73FA79"/>
            </a:solidFill>
            <a:miter lim="400000"/>
          </a:ln>
        </p:spPr>
      </p:pic>
      <p:sp>
        <p:nvSpPr>
          <p:cNvPr id="1259" name="Arrow"/>
          <p:cNvSpPr/>
          <p:nvPr/>
        </p:nvSpPr>
        <p:spPr>
          <a:xfrm>
            <a:off x="9243424" y="4430664"/>
            <a:ext cx="355592" cy="565304"/>
          </a:xfrm>
          <a:prstGeom prst="rightArrow">
            <a:avLst>
              <a:gd name="adj1" fmla="val 48953"/>
              <a:gd name="adj2" fmla="val 54100"/>
            </a:avLst>
          </a:prstGeom>
          <a:solidFill>
            <a:srgbClr val="F39019"/>
          </a:solidFill>
          <a:ln w="12700">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latin typeface="+mn-lt"/>
                <a:ea typeface="+mn-ea"/>
                <a:cs typeface="+mn-cs"/>
                <a:sym typeface="ヒラギノ角ゴ ProN W3"/>
              </a:defRPr>
            </a:pPr>
            <a:endParaRPr/>
          </a:p>
        </p:txBody>
      </p:sp>
      <p:sp>
        <p:nvSpPr>
          <p:cNvPr id="1260"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1261" name="Image" descr="Image"/>
          <p:cNvPicPr>
            <a:picLocks noChangeAspect="1"/>
          </p:cNvPicPr>
          <p:nvPr/>
        </p:nvPicPr>
        <p:blipFill>
          <a:blip r:embed="rId7">
            <a:extLst/>
          </a:blip>
          <a:srcRect l="1410"/>
          <a:stretch>
            <a:fillRect/>
          </a:stretch>
        </p:blipFill>
        <p:spPr>
          <a:xfrm>
            <a:off x="117044" y="4912331"/>
            <a:ext cx="5910663" cy="4237986"/>
          </a:xfrm>
          <a:prstGeom prst="rect">
            <a:avLst/>
          </a:prstGeom>
          <a:ln w="88900">
            <a:solidFill>
              <a:srgbClr val="73FA79"/>
            </a:solidFill>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Adaptorを用いたDriverの測定やHeadphoneの測定…"/>
          <p:cNvSpPr txBox="1"/>
          <p:nvPr/>
        </p:nvSpPr>
        <p:spPr>
          <a:xfrm>
            <a:off x="795924" y="1609688"/>
            <a:ext cx="12058302" cy="222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Adaptorを用いたDriverの測定やHeadphoneの測定</a:t>
            </a:r>
          </a:p>
          <a:p>
            <a:pPr algn="l" defTabSz="546100">
              <a:defRPr sz="1700">
                <a:latin typeface="Gill Sans Light"/>
                <a:ea typeface="Gill Sans Light"/>
                <a:cs typeface="Gill Sans Light"/>
                <a:sym typeface="Gill Sans Light"/>
              </a:defRPr>
            </a:pPr>
            <a:r>
              <a:t>の場合、測定する場は圧力室と見なせる。</a:t>
            </a:r>
          </a:p>
          <a:p>
            <a:pPr algn="l" defTabSz="546100">
              <a:defRPr sz="1700">
                <a:latin typeface="Gill Sans Light"/>
                <a:ea typeface="Gill Sans Light"/>
                <a:cs typeface="Gill Sans Light"/>
                <a:sym typeface="Gill Sans Light"/>
              </a:defRPr>
            </a:pPr>
            <a:r>
              <a:t>この場合、音響回路における測定位置での電圧</a:t>
            </a:r>
          </a:p>
          <a:p>
            <a:pPr algn="l" defTabSz="546100">
              <a:defRPr sz="1700">
                <a:latin typeface="Gill Sans Light"/>
                <a:ea typeface="Gill Sans Light"/>
                <a:cs typeface="Gill Sans Light"/>
                <a:sym typeface="Gill Sans Light"/>
              </a:defRPr>
            </a:pPr>
            <a:r>
              <a:t>(圧力)がそのまま音圧として評価できる。</a:t>
            </a:r>
          </a:p>
          <a:p>
            <a:pPr algn="l" defTabSz="546100">
              <a:defRPr sz="1700">
                <a:latin typeface="Gill Sans Light"/>
                <a:ea typeface="Gill Sans Light"/>
                <a:cs typeface="Gill Sans Light"/>
                <a:sym typeface="Gill Sans Light"/>
              </a:defRPr>
            </a:pPr>
            <a:r>
              <a:t>下の例はDriver単体のAdaptor特性を評価するために</a:t>
            </a:r>
          </a:p>
          <a:p>
            <a:pPr algn="l" defTabSz="546100">
              <a:defRPr sz="1700">
                <a:latin typeface="Gill Sans Light"/>
                <a:ea typeface="Gill Sans Light"/>
                <a:cs typeface="Gill Sans Light"/>
                <a:sym typeface="Gill Sans Light"/>
              </a:defRPr>
            </a:pPr>
            <a:r>
              <a:t>作成した回路である。</a:t>
            </a:r>
          </a:p>
        </p:txBody>
      </p:sp>
      <p:sp>
        <p:nvSpPr>
          <p:cNvPr id="1264"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65" name="圧力室における音圧計算 - 1"/>
          <p:cNvSpPr txBox="1"/>
          <p:nvPr/>
        </p:nvSpPr>
        <p:spPr>
          <a:xfrm>
            <a:off x="539468" y="825523"/>
            <a:ext cx="4622677"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圧力室における音圧計算 - 1</a:t>
            </a:r>
          </a:p>
        </p:txBody>
      </p:sp>
      <p:grpSp>
        <p:nvGrpSpPr>
          <p:cNvPr id="1270" name="Group"/>
          <p:cNvGrpSpPr/>
          <p:nvPr/>
        </p:nvGrpSpPr>
        <p:grpSpPr>
          <a:xfrm>
            <a:off x="6188456" y="1539772"/>
            <a:ext cx="6656699" cy="2509659"/>
            <a:chOff x="0" y="0"/>
            <a:chExt cx="6656697" cy="2509658"/>
          </a:xfrm>
        </p:grpSpPr>
        <p:pic>
          <p:nvPicPr>
            <p:cNvPr id="1266" name="Image" descr="Image"/>
            <p:cNvPicPr>
              <a:picLocks noChangeAspect="1"/>
            </p:cNvPicPr>
            <p:nvPr/>
          </p:nvPicPr>
          <p:blipFill>
            <a:blip r:embed="rId3">
              <a:extLst/>
            </a:blip>
            <a:stretch>
              <a:fillRect/>
            </a:stretch>
          </p:blipFill>
          <p:spPr>
            <a:xfrm>
              <a:off x="4496450" y="874128"/>
              <a:ext cx="2160248" cy="1442803"/>
            </a:xfrm>
            <a:prstGeom prst="rect">
              <a:avLst/>
            </a:prstGeom>
            <a:ln w="12700" cap="flat">
              <a:noFill/>
              <a:miter lim="400000"/>
            </a:ln>
            <a:effectLst/>
          </p:spPr>
        </p:pic>
        <p:pic>
          <p:nvPicPr>
            <p:cNvPr id="1267" name="Image" descr="Image"/>
            <p:cNvPicPr>
              <a:picLocks noChangeAspect="1"/>
            </p:cNvPicPr>
            <p:nvPr/>
          </p:nvPicPr>
          <p:blipFill>
            <a:blip r:embed="rId4">
              <a:extLst/>
            </a:blip>
            <a:srcRect/>
            <a:stretch>
              <a:fillRect/>
            </a:stretch>
          </p:blipFill>
          <p:spPr>
            <a:xfrm>
              <a:off x="2373154" y="809925"/>
              <a:ext cx="1808915" cy="1506988"/>
            </a:xfrm>
            <a:prstGeom prst="rect">
              <a:avLst/>
            </a:prstGeom>
            <a:ln w="12700" cap="flat">
              <a:noFill/>
              <a:miter lim="400000"/>
            </a:ln>
            <a:effectLst/>
          </p:spPr>
        </p:pic>
        <p:pic>
          <p:nvPicPr>
            <p:cNvPr id="1268" name="Image" descr="Image"/>
            <p:cNvPicPr>
              <a:picLocks noChangeAspect="1"/>
            </p:cNvPicPr>
            <p:nvPr/>
          </p:nvPicPr>
          <p:blipFill>
            <a:blip r:embed="rId5">
              <a:extLst/>
            </a:blip>
            <a:srcRect l="3660" t="5017" r="1030" b="5017"/>
            <a:stretch>
              <a:fillRect/>
            </a:stretch>
          </p:blipFill>
          <p:spPr>
            <a:xfrm>
              <a:off x="0" y="1002659"/>
              <a:ext cx="1872073" cy="1507000"/>
            </a:xfrm>
            <a:prstGeom prst="rect">
              <a:avLst/>
            </a:prstGeom>
            <a:ln w="12700" cap="flat">
              <a:noFill/>
              <a:miter lim="400000"/>
            </a:ln>
            <a:effectLst/>
          </p:spPr>
        </p:pic>
        <p:sp>
          <p:nvSpPr>
            <p:cNvPr id="1269" name="B&amp;K4153…"/>
            <p:cNvSpPr txBox="1"/>
            <p:nvPr/>
          </p:nvSpPr>
          <p:spPr>
            <a:xfrm>
              <a:off x="39737" y="0"/>
              <a:ext cx="1727930" cy="9978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defTabSz="825500">
                <a:defRPr sz="1500">
                  <a:latin typeface="Gill Sans"/>
                  <a:ea typeface="Gill Sans"/>
                  <a:cs typeface="Gill Sans"/>
                  <a:sym typeface="Gill Sans"/>
                </a:defRPr>
              </a:pPr>
              <a:r>
                <a:t>B&amp;K4153</a:t>
              </a:r>
            </a:p>
            <a:p>
              <a:pPr defTabSz="825500">
                <a:defRPr sz="1500">
                  <a:latin typeface="Gill Sans"/>
                  <a:ea typeface="Gill Sans"/>
                  <a:cs typeface="Gill Sans"/>
                  <a:sym typeface="Gill Sans"/>
                </a:defRPr>
              </a:pPr>
              <a:r>
                <a:t>w/o Acoustical Coupler</a:t>
              </a:r>
            </a:p>
            <a:p>
              <a:pPr defTabSz="825500">
                <a:defRPr sz="1500">
                  <a:latin typeface="Gill Sans"/>
                  <a:ea typeface="Gill Sans"/>
                  <a:cs typeface="Gill Sans"/>
                  <a:sym typeface="Gill Sans"/>
                </a:defRPr>
              </a:pPr>
              <a:r>
                <a:t>MIC : B&amp;K4192</a:t>
              </a:r>
            </a:p>
          </p:txBody>
        </p:sp>
      </p:grpSp>
      <p:grpSp>
        <p:nvGrpSpPr>
          <p:cNvPr id="1275" name="Group"/>
          <p:cNvGrpSpPr/>
          <p:nvPr/>
        </p:nvGrpSpPr>
        <p:grpSpPr>
          <a:xfrm>
            <a:off x="945762" y="4462966"/>
            <a:ext cx="11631625" cy="4632544"/>
            <a:chOff x="0" y="0"/>
            <a:chExt cx="11631623" cy="4632543"/>
          </a:xfrm>
        </p:grpSpPr>
        <p:pic>
          <p:nvPicPr>
            <p:cNvPr id="1271" name="Image" descr="Image"/>
            <p:cNvPicPr>
              <a:picLocks noChangeAspect="1"/>
            </p:cNvPicPr>
            <p:nvPr/>
          </p:nvPicPr>
          <p:blipFill>
            <a:blip r:embed="rId6">
              <a:extLst/>
            </a:blip>
            <a:stretch>
              <a:fillRect/>
            </a:stretch>
          </p:blipFill>
          <p:spPr>
            <a:xfrm>
              <a:off x="0" y="0"/>
              <a:ext cx="11418914" cy="4632544"/>
            </a:xfrm>
            <a:prstGeom prst="rect">
              <a:avLst/>
            </a:prstGeom>
            <a:ln w="12700" cap="flat">
              <a:noFill/>
              <a:miter lim="400000"/>
            </a:ln>
            <a:effectLst/>
          </p:spPr>
        </p:pic>
        <p:pic>
          <p:nvPicPr>
            <p:cNvPr id="1272" name="Driver Driver" descr="Driver Driver"/>
            <p:cNvPicPr>
              <a:picLocks/>
            </p:cNvPicPr>
            <p:nvPr/>
          </p:nvPicPr>
          <p:blipFill>
            <a:blip r:embed="rId7">
              <a:alphaModFix amt="21917"/>
              <a:extLst/>
            </a:blip>
            <a:stretch>
              <a:fillRect/>
            </a:stretch>
          </p:blipFill>
          <p:spPr>
            <a:xfrm>
              <a:off x="67836" y="53187"/>
              <a:ext cx="5729217" cy="4488856"/>
            </a:xfrm>
            <a:prstGeom prst="rect">
              <a:avLst/>
            </a:prstGeom>
            <a:effectLst>
              <a:outerShdw blurRad="38100" dist="25400" dir="5400000" rotWithShape="0">
                <a:srgbClr val="000000">
                  <a:alpha val="50000"/>
                </a:srgbClr>
              </a:outerShdw>
            </a:effectLst>
          </p:spPr>
        </p:pic>
        <p:pic>
          <p:nvPicPr>
            <p:cNvPr id="1273" name="Adaptor Adaptor" descr="Adaptor Adaptor"/>
            <p:cNvPicPr>
              <a:picLocks/>
            </p:cNvPicPr>
            <p:nvPr/>
          </p:nvPicPr>
          <p:blipFill>
            <a:blip r:embed="rId8">
              <a:alphaModFix amt="21917"/>
              <a:extLst/>
            </a:blip>
            <a:stretch>
              <a:fillRect/>
            </a:stretch>
          </p:blipFill>
          <p:spPr>
            <a:xfrm>
              <a:off x="6080028" y="53182"/>
              <a:ext cx="4169908" cy="4488856"/>
            </a:xfrm>
            <a:prstGeom prst="rect">
              <a:avLst/>
            </a:prstGeom>
            <a:effectLst>
              <a:outerShdw blurRad="38100" dist="25400" dir="5400000" rotWithShape="0">
                <a:srgbClr val="000000">
                  <a:alpha val="50000"/>
                </a:srgbClr>
              </a:outerShdw>
            </a:effectLst>
          </p:spPr>
        </p:pic>
        <p:sp>
          <p:nvSpPr>
            <p:cNvPr id="1274" name="出力…"/>
            <p:cNvSpPr txBox="1"/>
            <p:nvPr/>
          </p:nvSpPr>
          <p:spPr>
            <a:xfrm>
              <a:off x="10250300" y="2026734"/>
              <a:ext cx="1381324" cy="10044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2000">
                  <a:solidFill>
                    <a:srgbClr val="FFFFFF"/>
                  </a:solidFill>
                  <a:latin typeface="+mn-lt"/>
                  <a:ea typeface="+mn-ea"/>
                  <a:cs typeface="+mn-cs"/>
                  <a:sym typeface="ヒラギノ角ゴ ProN W3"/>
                </a:defRPr>
              </a:pPr>
              <a:r>
                <a:t>出力</a:t>
              </a:r>
            </a:p>
            <a:p>
              <a:pPr>
                <a:defRPr sz="2000">
                  <a:solidFill>
                    <a:srgbClr val="FFFFFF"/>
                  </a:solidFill>
                  <a:latin typeface="+mn-lt"/>
                  <a:ea typeface="+mn-ea"/>
                  <a:cs typeface="+mn-cs"/>
                  <a:sym typeface="ヒラギノ角ゴ ProN W3"/>
                </a:defRPr>
              </a:pPr>
              <a:r>
                <a:t>計算</a:t>
              </a:r>
            </a:p>
          </p:txBody>
        </p:sp>
      </p:grpSp>
      <p:sp>
        <p:nvSpPr>
          <p:cNvPr id="1276"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8" name="Image" descr="Image"/>
          <p:cNvPicPr>
            <a:picLocks/>
          </p:cNvPicPr>
          <p:nvPr/>
        </p:nvPicPr>
        <p:blipFill>
          <a:blip r:embed="rId3">
            <a:extLst/>
          </a:blip>
          <a:stretch>
            <a:fillRect/>
          </a:stretch>
        </p:blipFill>
        <p:spPr>
          <a:xfrm>
            <a:off x="2675640" y="3021799"/>
            <a:ext cx="9406080" cy="6110597"/>
          </a:xfrm>
          <a:prstGeom prst="rect">
            <a:avLst/>
          </a:prstGeom>
          <a:ln w="12700">
            <a:miter lim="400000"/>
          </a:ln>
        </p:spPr>
      </p:pic>
      <p:sp>
        <p:nvSpPr>
          <p:cNvPr id="1279"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280" name="前頁の解析結果を以下に示す。…"/>
          <p:cNvSpPr txBox="1"/>
          <p:nvPr/>
        </p:nvSpPr>
        <p:spPr>
          <a:xfrm>
            <a:off x="795924" y="1609688"/>
            <a:ext cx="11208410"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前頁の解析結果を以下に示す。</a:t>
            </a:r>
          </a:p>
          <a:p>
            <a:pPr algn="l" defTabSz="546100">
              <a:defRPr sz="1700">
                <a:latin typeface="Gill Sans Light"/>
                <a:ea typeface="Gill Sans Light"/>
                <a:cs typeface="Gill Sans Light"/>
                <a:sym typeface="Gill Sans Light"/>
              </a:defRPr>
            </a:pPr>
            <a:r>
              <a:t>実測値とよく合致していることがわかる。</a:t>
            </a:r>
          </a:p>
        </p:txBody>
      </p:sp>
      <p:sp>
        <p:nvSpPr>
          <p:cNvPr id="1281" name="SPL FR…"/>
          <p:cNvSpPr txBox="1"/>
          <p:nvPr/>
        </p:nvSpPr>
        <p:spPr>
          <a:xfrm>
            <a:off x="1062039" y="4065927"/>
            <a:ext cx="1077536"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a:latin typeface="Gill Sans"/>
                <a:ea typeface="Gill Sans"/>
                <a:cs typeface="Gill Sans"/>
                <a:sym typeface="Gill Sans"/>
              </a:defRPr>
            </a:pPr>
            <a:r>
              <a:t>SPL FR</a:t>
            </a:r>
          </a:p>
          <a:p>
            <a:pPr>
              <a:defRPr sz="2700">
                <a:latin typeface="Gill Sans"/>
                <a:ea typeface="Gill Sans"/>
                <a:cs typeface="Gill Sans"/>
                <a:sym typeface="Gill Sans"/>
              </a:defRPr>
            </a:pPr>
            <a:r>
              <a:t>[dB]</a:t>
            </a:r>
          </a:p>
        </p:txBody>
      </p:sp>
      <p:sp>
        <p:nvSpPr>
          <p:cNvPr id="1282" name="IMP FR…"/>
          <p:cNvSpPr txBox="1"/>
          <p:nvPr/>
        </p:nvSpPr>
        <p:spPr>
          <a:xfrm>
            <a:off x="1047891" y="7149353"/>
            <a:ext cx="1105832" cy="901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a:latin typeface="Gill Sans"/>
                <a:ea typeface="Gill Sans"/>
                <a:cs typeface="Gill Sans"/>
                <a:sym typeface="Gill Sans"/>
              </a:defRPr>
            </a:pPr>
            <a:r>
              <a:t>IMP FR</a:t>
            </a:r>
          </a:p>
          <a:p>
            <a:pPr>
              <a:defRPr sz="2700">
                <a:latin typeface="Gill Sans"/>
                <a:ea typeface="Gill Sans"/>
                <a:cs typeface="Gill Sans"/>
                <a:sym typeface="Gill Sans"/>
              </a:defRPr>
            </a:pPr>
            <a:r>
              <a:t>[Ω]</a:t>
            </a:r>
          </a:p>
        </p:txBody>
      </p:sp>
      <p:sp>
        <p:nvSpPr>
          <p:cNvPr id="1283" name=".ac oct 1000 1 1000000"/>
          <p:cNvSpPr txBox="1"/>
          <p:nvPr/>
        </p:nvSpPr>
        <p:spPr>
          <a:xfrm>
            <a:off x="7536353" y="1082680"/>
            <a:ext cx="4776725" cy="4953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atin typeface="+mn-lt"/>
                <a:ea typeface="+mn-ea"/>
                <a:cs typeface="+mn-cs"/>
                <a:sym typeface="ヒラギノ角ゴ ProN W3"/>
              </a:defRPr>
            </a:lvl1pPr>
          </a:lstStyle>
          <a:p>
            <a:r>
              <a:t>.ac oct 1000 1 1000000</a:t>
            </a:r>
          </a:p>
        </p:txBody>
      </p:sp>
      <p:sp>
        <p:nvSpPr>
          <p:cNvPr id="1284" name="解析コマンド"/>
          <p:cNvSpPr txBox="1"/>
          <p:nvPr/>
        </p:nvSpPr>
        <p:spPr>
          <a:xfrm>
            <a:off x="6982817" y="691309"/>
            <a:ext cx="156210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1900" b="1">
                <a:solidFill>
                  <a:srgbClr val="212121"/>
                </a:solidFill>
                <a:latin typeface="Gill Sans"/>
                <a:ea typeface="Gill Sans"/>
                <a:cs typeface="Gill Sans"/>
                <a:sym typeface="Gill Sans"/>
              </a:defRPr>
            </a:lvl1pPr>
          </a:lstStyle>
          <a:p>
            <a:r>
              <a:t>解析コマンド</a:t>
            </a:r>
          </a:p>
        </p:txBody>
      </p:sp>
      <p:pic>
        <p:nvPicPr>
          <p:cNvPr id="1285" name="Image" descr="Image"/>
          <p:cNvPicPr>
            <a:picLocks/>
          </p:cNvPicPr>
          <p:nvPr/>
        </p:nvPicPr>
        <p:blipFill>
          <a:blip r:embed="rId4">
            <a:alphaModFix amt="60000"/>
            <a:extLst/>
          </a:blip>
          <a:srcRect l="5709" t="3958" r="10312" b="9678"/>
          <a:stretch>
            <a:fillRect/>
          </a:stretch>
        </p:blipFill>
        <p:spPr>
          <a:xfrm>
            <a:off x="3113549" y="3183269"/>
            <a:ext cx="8457837" cy="2597738"/>
          </a:xfrm>
          <a:prstGeom prst="rect">
            <a:avLst/>
          </a:prstGeom>
          <a:ln w="12700">
            <a:miter lim="400000"/>
          </a:ln>
        </p:spPr>
      </p:pic>
      <p:pic>
        <p:nvPicPr>
          <p:cNvPr id="1286" name="Image" descr="Image"/>
          <p:cNvPicPr>
            <a:picLocks/>
          </p:cNvPicPr>
          <p:nvPr/>
        </p:nvPicPr>
        <p:blipFill>
          <a:blip r:embed="rId5">
            <a:alphaModFix amt="55461"/>
            <a:extLst/>
          </a:blip>
          <a:srcRect l="5620" t="4179" r="8170" b="4179"/>
          <a:stretch>
            <a:fillRect/>
          </a:stretch>
        </p:blipFill>
        <p:spPr>
          <a:xfrm>
            <a:off x="3113975" y="6262106"/>
            <a:ext cx="8447301" cy="2587850"/>
          </a:xfrm>
          <a:prstGeom prst="rect">
            <a:avLst/>
          </a:prstGeom>
          <a:ln w="12700">
            <a:miter lim="400000"/>
          </a:ln>
        </p:spPr>
      </p:pic>
      <p:grpSp>
        <p:nvGrpSpPr>
          <p:cNvPr id="1290" name="Group"/>
          <p:cNvGrpSpPr/>
          <p:nvPr/>
        </p:nvGrpSpPr>
        <p:grpSpPr>
          <a:xfrm>
            <a:off x="8231237" y="2819705"/>
            <a:ext cx="4036194" cy="200094"/>
            <a:chOff x="0" y="0"/>
            <a:chExt cx="4036192" cy="200093"/>
          </a:xfrm>
        </p:grpSpPr>
        <p:sp>
          <p:nvSpPr>
            <p:cNvPr id="1287" name="Line"/>
            <p:cNvSpPr/>
            <p:nvPr/>
          </p:nvSpPr>
          <p:spPr>
            <a:xfrm>
              <a:off x="0" y="200093"/>
              <a:ext cx="711203" cy="1"/>
            </a:xfrm>
            <a:prstGeom prst="line">
              <a:avLst/>
            </a:prstGeom>
            <a:noFill/>
            <a:ln w="63500" cap="flat">
              <a:solidFill>
                <a:srgbClr val="EC5D57"/>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288" name="実測値              計算値"/>
            <p:cNvSpPr/>
            <p:nvPr/>
          </p:nvSpPr>
          <p:spPr>
            <a:xfrm>
              <a:off x="833958" y="0"/>
              <a:ext cx="320223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実測値            　　計算値</a:t>
              </a:r>
            </a:p>
          </p:txBody>
        </p:sp>
        <p:sp>
          <p:nvSpPr>
            <p:cNvPr id="1289" name="Line"/>
            <p:cNvSpPr/>
            <p:nvPr/>
          </p:nvSpPr>
          <p:spPr>
            <a:xfrm>
              <a:off x="1837932" y="200093"/>
              <a:ext cx="711203" cy="1"/>
            </a:xfrm>
            <a:prstGeom prst="line">
              <a:avLst/>
            </a:prstGeom>
            <a:noFill/>
            <a:ln w="63500" cap="flat">
              <a:solidFill>
                <a:srgbClr val="0365C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291"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1292" name="圧力室における音圧計算 - 2"/>
          <p:cNvSpPr txBox="1"/>
          <p:nvPr/>
        </p:nvSpPr>
        <p:spPr>
          <a:xfrm>
            <a:off x="539468" y="825523"/>
            <a:ext cx="4622677"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圧力室における音圧計算 - 2</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 name="Headphoneの場合、構成要素が多くなり、回路が複雑化するが、…"/>
          <p:cNvSpPr txBox="1"/>
          <p:nvPr/>
        </p:nvSpPr>
        <p:spPr>
          <a:xfrm>
            <a:off x="795924" y="1609688"/>
            <a:ext cx="12058302" cy="1003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Headphoneの場合、構成要素が多くなり、回路が複雑化するが、</a:t>
            </a:r>
          </a:p>
          <a:p>
            <a:pPr algn="l" defTabSz="546100">
              <a:defRPr sz="1700">
                <a:latin typeface="Gill Sans Light"/>
                <a:ea typeface="Gill Sans Light"/>
                <a:cs typeface="Gill Sans Light"/>
                <a:sym typeface="Gill Sans Light"/>
              </a:defRPr>
            </a:pPr>
            <a:r>
              <a:t>比較的簡単に計算できることが利点であると考える。参考のため、一例を示す。 </a:t>
            </a:r>
          </a:p>
        </p:txBody>
      </p:sp>
      <p:graphicFrame>
        <p:nvGraphicFramePr>
          <p:cNvPr id="1295" name="Table"/>
          <p:cNvGraphicFramePr/>
          <p:nvPr/>
        </p:nvGraphicFramePr>
        <p:xfrm>
          <a:off x="574520" y="5471250"/>
          <a:ext cx="11855753" cy="3701880"/>
        </p:xfrm>
        <a:graphic>
          <a:graphicData uri="http://schemas.openxmlformats.org/drawingml/2006/table">
            <a:tbl>
              <a:tblPr firstRow="1" firstCol="1" bandRow="1">
                <a:tableStyleId>{4C3C2611-4C71-4FC5-86AE-919BDF0F9419}</a:tableStyleId>
              </a:tblPr>
              <a:tblGrid>
                <a:gridCol w="1642879"/>
                <a:gridCol w="1642879"/>
                <a:gridCol w="1642879"/>
                <a:gridCol w="1642879"/>
                <a:gridCol w="1642879"/>
                <a:gridCol w="1642879"/>
                <a:gridCol w="1998479"/>
              </a:tblGrid>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Design Parameters</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DIA [mm]</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Area [mm2]</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Length [mm]</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Volume [mm3]</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Qty</a:t>
                      </a:r>
                    </a:p>
                  </a:txBody>
                  <a:tcPr marL="50800" marR="50800" marT="50800" marB="50800" anchor="ctr" horzOverflow="overflow">
                    <a:solidFill>
                      <a:srgbClr val="0365C0"/>
                    </a:solidFill>
                  </a:tcPr>
                </a:tc>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Additional Mech. Res.</a:t>
                      </a:r>
                    </a:p>
                  </a:txBody>
                  <a:tcPr marL="50800" marR="50800" marT="50800" marB="50800" anchor="ctr" horzOverflow="overflow">
                    <a:solidFill>
                      <a:srgbClr val="0365C0"/>
                    </a:solidFill>
                  </a:tcPr>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Front Cavity</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55.21</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2393.8</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12.2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26512.0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Cavity A</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70.59</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3913.9</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14.03</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54927.0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a:t>
                      </a:r>
                    </a:p>
                  </a:txBody>
                  <a:tcPr marL="50800" marR="50800" marT="50800" marB="50800" anchor="ctr" horzOverflow="overflow"/>
                </a:tc>
                <a:tc>
                  <a:txBody>
                    <a:bodyPr/>
                    <a:lstStyle/>
                    <a:p>
                      <a:pPr defTabSz="914400">
                        <a:defRPr sz="1200">
                          <a:latin typeface="Helvetica Light"/>
                          <a:ea typeface="Helvetica Light"/>
                          <a:cs typeface="Helvetica Light"/>
                          <a:sym typeface="Helvetica Light"/>
                        </a:defRPr>
                      </a:pPr>
                      <a:endParaRP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Cavity B</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23.77</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443.8</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2.49</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1103.8</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Cavity C</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18.14</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258.5</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2.33</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603.5</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Leak Slit A</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b : 24.88</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37.32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2.90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108.23</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2.00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d : 1.5</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Leak Slit B</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b : 18.77</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28.16</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2.90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81.67</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2.00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d : 1.5</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Leak Slit C</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b : 19.74</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29.61</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2.90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85.86</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2.00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d : 1.5</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Back Leak Slit D</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b : 15.12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22.68</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2.90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65.77</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2.00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d : 1.5</a:t>
                      </a:r>
                    </a:p>
                  </a:txBody>
                  <a:tcPr marL="50800" marR="50800" marT="50800" marB="50800" anchor="ctr" horzOverflow="overflow"/>
                </a:tc>
              </a:tr>
              <a:tr h="370188">
                <a:tc>
                  <a:txBody>
                    <a:bodyPr/>
                    <a:lstStyle/>
                    <a:p>
                      <a:pPr defTabSz="914400">
                        <a:defRPr sz="1800" b="0">
                          <a:solidFill>
                            <a:srgbClr val="000000"/>
                          </a:solidFill>
                        </a:defRPr>
                      </a:pPr>
                      <a:r>
                        <a:rPr sz="1200" b="1">
                          <a:solidFill>
                            <a:srgbClr val="FFFFFF"/>
                          </a:solidFill>
                          <a:latin typeface="Helvetica"/>
                          <a:ea typeface="Helvetica"/>
                          <a:cs typeface="Helvetica"/>
                          <a:sym typeface="Helvetica"/>
                        </a:rPr>
                        <a:t>Baffle Slit</a:t>
                      </a:r>
                    </a:p>
                  </a:txBody>
                  <a:tcPr marL="50800" marR="50800" marT="50800" marB="50800" anchor="ctr" horzOverflow="overflow">
                    <a:solidFill>
                      <a:srgbClr val="398CCE"/>
                    </a:solidFill>
                  </a:tcPr>
                </a:tc>
                <a:tc>
                  <a:txBody>
                    <a:bodyPr/>
                    <a:lstStyle/>
                    <a:p>
                      <a:pPr defTabSz="914400">
                        <a:defRPr sz="1800"/>
                      </a:pPr>
                      <a:r>
                        <a:rPr sz="1200">
                          <a:latin typeface="Helvetica Light"/>
                          <a:ea typeface="Helvetica Light"/>
                          <a:cs typeface="Helvetica Light"/>
                          <a:sym typeface="Helvetica Light"/>
                        </a:rPr>
                        <a:t>b : 23.52</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51.74</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2.20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113.83</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4.00</a:t>
                      </a:r>
                    </a:p>
                  </a:txBody>
                  <a:tcPr marL="50800" marR="50800" marT="50800" marB="50800" anchor="ctr" horzOverflow="overflow"/>
                </a:tc>
                <a:tc>
                  <a:txBody>
                    <a:bodyPr/>
                    <a:lstStyle/>
                    <a:p>
                      <a:pPr defTabSz="914400">
                        <a:defRPr sz="1800"/>
                      </a:pPr>
                      <a:r>
                        <a:rPr sz="1200">
                          <a:latin typeface="Helvetica Light"/>
                          <a:ea typeface="Helvetica Light"/>
                          <a:cs typeface="Helvetica Light"/>
                          <a:sym typeface="Helvetica Light"/>
                        </a:rPr>
                        <a:t>d : 2.2</a:t>
                      </a:r>
                    </a:p>
                  </a:txBody>
                  <a:tcPr marL="50800" marR="50800" marT="50800" marB="50800" anchor="ctr" horzOverflow="overflow"/>
                </a:tc>
              </a:tr>
            </a:tbl>
          </a:graphicData>
        </a:graphic>
      </p:graphicFrame>
      <p:sp>
        <p:nvSpPr>
          <p:cNvPr id="1296"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grpSp>
        <p:nvGrpSpPr>
          <p:cNvPr id="1321" name="Group"/>
          <p:cNvGrpSpPr/>
          <p:nvPr/>
        </p:nvGrpSpPr>
        <p:grpSpPr>
          <a:xfrm>
            <a:off x="754099" y="2381346"/>
            <a:ext cx="12086399" cy="3089289"/>
            <a:chOff x="0" y="0"/>
            <a:chExt cx="12086397" cy="3089288"/>
          </a:xfrm>
        </p:grpSpPr>
        <p:pic>
          <p:nvPicPr>
            <p:cNvPr id="1297" name="Image" descr="Image"/>
            <p:cNvPicPr>
              <a:picLocks noChangeAspect="1"/>
            </p:cNvPicPr>
            <p:nvPr/>
          </p:nvPicPr>
          <p:blipFill>
            <a:blip r:embed="rId3">
              <a:extLst/>
            </a:blip>
            <a:stretch>
              <a:fillRect/>
            </a:stretch>
          </p:blipFill>
          <p:spPr>
            <a:xfrm>
              <a:off x="0" y="227710"/>
              <a:ext cx="4060548" cy="2678686"/>
            </a:xfrm>
            <a:prstGeom prst="rect">
              <a:avLst/>
            </a:prstGeom>
            <a:ln w="12700" cap="flat">
              <a:noFill/>
              <a:miter lim="400000"/>
            </a:ln>
            <a:effectLst/>
          </p:spPr>
        </p:pic>
        <p:pic>
          <p:nvPicPr>
            <p:cNvPr id="1298" name="Image" descr="Image"/>
            <p:cNvPicPr>
              <a:picLocks noChangeAspect="1"/>
            </p:cNvPicPr>
            <p:nvPr/>
          </p:nvPicPr>
          <p:blipFill>
            <a:blip r:embed="rId4">
              <a:extLst/>
            </a:blip>
            <a:stretch>
              <a:fillRect/>
            </a:stretch>
          </p:blipFill>
          <p:spPr>
            <a:xfrm>
              <a:off x="8389015" y="264068"/>
              <a:ext cx="2668829" cy="2496911"/>
            </a:xfrm>
            <a:prstGeom prst="rect">
              <a:avLst/>
            </a:prstGeom>
            <a:ln w="12700" cap="flat">
              <a:noFill/>
              <a:miter lim="400000"/>
            </a:ln>
            <a:effectLst/>
          </p:spPr>
        </p:pic>
        <p:sp>
          <p:nvSpPr>
            <p:cNvPr id="1299" name="Back Cavity A"/>
            <p:cNvSpPr txBox="1"/>
            <p:nvPr/>
          </p:nvSpPr>
          <p:spPr>
            <a:xfrm>
              <a:off x="1409626" y="1104084"/>
              <a:ext cx="1993062"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Back Cavity A</a:t>
              </a:r>
            </a:p>
          </p:txBody>
        </p:sp>
        <p:pic>
          <p:nvPicPr>
            <p:cNvPr id="1300" name="Image" descr="Image"/>
            <p:cNvPicPr>
              <a:picLocks noChangeAspect="1"/>
            </p:cNvPicPr>
            <p:nvPr/>
          </p:nvPicPr>
          <p:blipFill>
            <a:blip r:embed="rId5">
              <a:extLst/>
            </a:blip>
            <a:stretch>
              <a:fillRect/>
            </a:stretch>
          </p:blipFill>
          <p:spPr>
            <a:xfrm>
              <a:off x="4449469" y="277314"/>
              <a:ext cx="2713412" cy="2470420"/>
            </a:xfrm>
            <a:prstGeom prst="rect">
              <a:avLst/>
            </a:prstGeom>
            <a:ln w="12700" cap="flat">
              <a:noFill/>
              <a:miter lim="400000"/>
            </a:ln>
            <a:effectLst/>
          </p:spPr>
        </p:pic>
        <p:sp>
          <p:nvSpPr>
            <p:cNvPr id="1301" name="Back…"/>
            <p:cNvSpPr txBox="1"/>
            <p:nvPr/>
          </p:nvSpPr>
          <p:spPr>
            <a:xfrm>
              <a:off x="3817201" y="348119"/>
              <a:ext cx="1167447" cy="876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p>
              <a:pPr defTabSz="546100">
                <a:defRPr sz="1700">
                  <a:latin typeface="Gill Sans Light"/>
                  <a:ea typeface="Gill Sans Light"/>
                  <a:cs typeface="Gill Sans Light"/>
                  <a:sym typeface="Gill Sans Light"/>
                </a:defRPr>
              </a:pPr>
              <a:r>
                <a:t>Back</a:t>
              </a:r>
            </a:p>
            <a:p>
              <a:pPr defTabSz="546100">
                <a:defRPr sz="1700">
                  <a:latin typeface="Gill Sans Light"/>
                  <a:ea typeface="Gill Sans Light"/>
                  <a:cs typeface="Gill Sans Light"/>
                  <a:sym typeface="Gill Sans Light"/>
                </a:defRPr>
              </a:pPr>
              <a:r>
                <a:t>Cavity</a:t>
              </a:r>
            </a:p>
            <a:p>
              <a:pPr defTabSz="546100">
                <a:defRPr sz="1700">
                  <a:latin typeface="Gill Sans Light"/>
                  <a:ea typeface="Gill Sans Light"/>
                  <a:cs typeface="Gill Sans Light"/>
                  <a:sym typeface="Gill Sans Light"/>
                </a:defRPr>
              </a:pPr>
              <a:r>
                <a:t>B</a:t>
              </a:r>
            </a:p>
          </p:txBody>
        </p:sp>
        <p:sp>
          <p:nvSpPr>
            <p:cNvPr id="1302" name="Back…"/>
            <p:cNvSpPr txBox="1"/>
            <p:nvPr/>
          </p:nvSpPr>
          <p:spPr>
            <a:xfrm>
              <a:off x="6718901" y="0"/>
              <a:ext cx="1167447" cy="8763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p>
              <a:pPr defTabSz="546100">
                <a:defRPr sz="1700">
                  <a:latin typeface="Gill Sans Light"/>
                  <a:ea typeface="Gill Sans Light"/>
                  <a:cs typeface="Gill Sans Light"/>
                  <a:sym typeface="Gill Sans Light"/>
                </a:defRPr>
              </a:pPr>
              <a:r>
                <a:t>Back</a:t>
              </a:r>
            </a:p>
            <a:p>
              <a:pPr defTabSz="546100">
                <a:defRPr sz="1700">
                  <a:latin typeface="Gill Sans Light"/>
                  <a:ea typeface="Gill Sans Light"/>
                  <a:cs typeface="Gill Sans Light"/>
                  <a:sym typeface="Gill Sans Light"/>
                </a:defRPr>
              </a:pPr>
              <a:r>
                <a:t>Cavity</a:t>
              </a:r>
            </a:p>
            <a:p>
              <a:pPr defTabSz="546100">
                <a:defRPr sz="1700">
                  <a:latin typeface="Gill Sans Light"/>
                  <a:ea typeface="Gill Sans Light"/>
                  <a:cs typeface="Gill Sans Light"/>
                  <a:sym typeface="Gill Sans Light"/>
                </a:defRPr>
              </a:pPr>
              <a:r>
                <a:t>C</a:t>
              </a:r>
            </a:p>
          </p:txBody>
        </p:sp>
        <p:sp>
          <p:nvSpPr>
            <p:cNvPr id="1303" name="Line"/>
            <p:cNvSpPr/>
            <p:nvPr/>
          </p:nvSpPr>
          <p:spPr>
            <a:xfrm flipV="1">
              <a:off x="6567543" y="412192"/>
              <a:ext cx="387719" cy="748156"/>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04" name="Line"/>
            <p:cNvSpPr/>
            <p:nvPr/>
          </p:nvSpPr>
          <p:spPr>
            <a:xfrm flipV="1">
              <a:off x="5773978" y="396036"/>
              <a:ext cx="1190706" cy="274819"/>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05" name="Line"/>
            <p:cNvSpPr/>
            <p:nvPr/>
          </p:nvSpPr>
          <p:spPr>
            <a:xfrm flipH="1" flipV="1">
              <a:off x="4716179" y="1011668"/>
              <a:ext cx="871811" cy="871811"/>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06" name="Line"/>
            <p:cNvSpPr/>
            <p:nvPr/>
          </p:nvSpPr>
          <p:spPr>
            <a:xfrm>
              <a:off x="4717284" y="1020170"/>
              <a:ext cx="325197" cy="538237"/>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07" name="Front Cavity"/>
            <p:cNvSpPr txBox="1"/>
            <p:nvPr/>
          </p:nvSpPr>
          <p:spPr>
            <a:xfrm>
              <a:off x="1458874" y="2096993"/>
              <a:ext cx="1993062"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Front Cavity</a:t>
              </a:r>
            </a:p>
          </p:txBody>
        </p:sp>
        <p:sp>
          <p:nvSpPr>
            <p:cNvPr id="1308" name="Back Leak Slit A"/>
            <p:cNvSpPr txBox="1"/>
            <p:nvPr/>
          </p:nvSpPr>
          <p:spPr>
            <a:xfrm>
              <a:off x="5764871" y="2695588"/>
              <a:ext cx="1993062"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Back Leak Slit A</a:t>
              </a:r>
            </a:p>
          </p:txBody>
        </p:sp>
        <p:sp>
          <p:nvSpPr>
            <p:cNvPr id="1309" name="Line"/>
            <p:cNvSpPr/>
            <p:nvPr/>
          </p:nvSpPr>
          <p:spPr>
            <a:xfrm flipH="1" flipV="1">
              <a:off x="5511348" y="2205600"/>
              <a:ext cx="408053" cy="538921"/>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0" name="Back Leak Slit B"/>
            <p:cNvSpPr txBox="1"/>
            <p:nvPr/>
          </p:nvSpPr>
          <p:spPr>
            <a:xfrm>
              <a:off x="6484921" y="2419145"/>
              <a:ext cx="1993061"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Back Leak Slit B</a:t>
              </a:r>
            </a:p>
          </p:txBody>
        </p:sp>
        <p:sp>
          <p:nvSpPr>
            <p:cNvPr id="1311" name="Line"/>
            <p:cNvSpPr/>
            <p:nvPr/>
          </p:nvSpPr>
          <p:spPr>
            <a:xfrm flipH="1" flipV="1">
              <a:off x="6231398" y="1929158"/>
              <a:ext cx="408053" cy="538921"/>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2" name="Back Leak…"/>
            <p:cNvSpPr txBox="1"/>
            <p:nvPr/>
          </p:nvSpPr>
          <p:spPr>
            <a:xfrm>
              <a:off x="7056253" y="1833991"/>
              <a:ext cx="1993061"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p>
              <a:pPr algn="l" defTabSz="546100">
                <a:defRPr sz="1700">
                  <a:latin typeface="Gill Sans Light"/>
                  <a:ea typeface="Gill Sans Light"/>
                  <a:cs typeface="Gill Sans Light"/>
                  <a:sym typeface="Gill Sans Light"/>
                </a:defRPr>
              </a:pPr>
              <a:r>
                <a:t>Back Leak</a:t>
              </a:r>
            </a:p>
            <a:p>
              <a:pPr algn="l" defTabSz="546100">
                <a:defRPr sz="1700">
                  <a:latin typeface="Gill Sans Light"/>
                  <a:ea typeface="Gill Sans Light"/>
                  <a:cs typeface="Gill Sans Light"/>
                  <a:sym typeface="Gill Sans Light"/>
                </a:defRPr>
              </a:pPr>
              <a:r>
                <a:t>Slit D</a:t>
              </a:r>
            </a:p>
          </p:txBody>
        </p:sp>
        <p:sp>
          <p:nvSpPr>
            <p:cNvPr id="1313" name="Line"/>
            <p:cNvSpPr/>
            <p:nvPr/>
          </p:nvSpPr>
          <p:spPr>
            <a:xfrm flipH="1" flipV="1">
              <a:off x="6726530" y="1382104"/>
              <a:ext cx="408053" cy="538921"/>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4" name="Back…"/>
            <p:cNvSpPr txBox="1"/>
            <p:nvPr/>
          </p:nvSpPr>
          <p:spPr>
            <a:xfrm>
              <a:off x="7416398" y="830449"/>
              <a:ext cx="718055" cy="876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p>
              <a:pPr algn="l" defTabSz="546100">
                <a:defRPr sz="1700">
                  <a:latin typeface="Gill Sans Light"/>
                  <a:ea typeface="Gill Sans Light"/>
                  <a:cs typeface="Gill Sans Light"/>
                  <a:sym typeface="Gill Sans Light"/>
                </a:defRPr>
              </a:pPr>
              <a:r>
                <a:t>Back</a:t>
              </a:r>
            </a:p>
            <a:p>
              <a:pPr algn="l" defTabSz="546100">
                <a:defRPr sz="1700">
                  <a:latin typeface="Gill Sans Light"/>
                  <a:ea typeface="Gill Sans Light"/>
                  <a:cs typeface="Gill Sans Light"/>
                  <a:sym typeface="Gill Sans Light"/>
                </a:defRPr>
              </a:pPr>
              <a:r>
                <a:t>Leak</a:t>
              </a:r>
            </a:p>
            <a:p>
              <a:pPr algn="l" defTabSz="546100">
                <a:defRPr sz="1700">
                  <a:latin typeface="Gill Sans Light"/>
                  <a:ea typeface="Gill Sans Light"/>
                  <a:cs typeface="Gill Sans Light"/>
                  <a:sym typeface="Gill Sans Light"/>
                </a:defRPr>
              </a:pPr>
              <a:r>
                <a:t>Slit C</a:t>
              </a:r>
            </a:p>
          </p:txBody>
        </p:sp>
        <p:sp>
          <p:nvSpPr>
            <p:cNvPr id="1315" name="Line"/>
            <p:cNvSpPr/>
            <p:nvPr/>
          </p:nvSpPr>
          <p:spPr>
            <a:xfrm flipH="1" flipV="1">
              <a:off x="6750902" y="1088400"/>
              <a:ext cx="638887" cy="132930"/>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6" name="Baffle Slit"/>
            <p:cNvSpPr txBox="1"/>
            <p:nvPr/>
          </p:nvSpPr>
          <p:spPr>
            <a:xfrm>
              <a:off x="10918952" y="319665"/>
              <a:ext cx="1167446"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defTabSz="546100">
                <a:defRPr sz="1700">
                  <a:latin typeface="Gill Sans Light"/>
                  <a:ea typeface="Gill Sans Light"/>
                  <a:cs typeface="Gill Sans Light"/>
                  <a:sym typeface="Gill Sans Light"/>
                </a:defRPr>
              </a:lvl1pPr>
            </a:lstStyle>
            <a:p>
              <a:r>
                <a:t>Baffle Slit</a:t>
              </a:r>
            </a:p>
          </p:txBody>
        </p:sp>
        <p:sp>
          <p:nvSpPr>
            <p:cNvPr id="1317" name="Line"/>
            <p:cNvSpPr/>
            <p:nvPr/>
          </p:nvSpPr>
          <p:spPr>
            <a:xfrm flipV="1">
              <a:off x="10407246" y="596927"/>
              <a:ext cx="628997" cy="628997"/>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8" name="Line"/>
            <p:cNvSpPr/>
            <p:nvPr/>
          </p:nvSpPr>
          <p:spPr>
            <a:xfrm flipV="1">
              <a:off x="9872429" y="585062"/>
              <a:ext cx="1165905" cy="291159"/>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19" name="Line"/>
            <p:cNvSpPr/>
            <p:nvPr/>
          </p:nvSpPr>
          <p:spPr>
            <a:xfrm flipV="1">
              <a:off x="9888982" y="592157"/>
              <a:ext cx="1162506" cy="1406032"/>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20" name="Line"/>
            <p:cNvSpPr/>
            <p:nvPr/>
          </p:nvSpPr>
          <p:spPr>
            <a:xfrm flipV="1">
              <a:off x="9157013" y="584844"/>
              <a:ext cx="1890087" cy="909918"/>
            </a:xfrm>
            <a:prstGeom prst="line">
              <a:avLst/>
            </a:prstGeom>
            <a:noFill/>
            <a:ln w="635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322"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1323" name="Headphoneの特性計算例 - 1"/>
          <p:cNvSpPr txBox="1"/>
          <p:nvPr/>
        </p:nvSpPr>
        <p:spPr>
          <a:xfrm>
            <a:off x="539468" y="825523"/>
            <a:ext cx="4919590"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Headphoneの特性計算例 - 1</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 name="Equivalent Circuit"/>
          <p:cNvSpPr txBox="1"/>
          <p:nvPr/>
        </p:nvSpPr>
        <p:spPr>
          <a:xfrm>
            <a:off x="9101575" y="1348244"/>
            <a:ext cx="300590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b="1">
                <a:solidFill>
                  <a:srgbClr val="FFFFFF"/>
                </a:solidFill>
                <a:latin typeface="Gill Sans"/>
                <a:ea typeface="Gill Sans"/>
                <a:cs typeface="Gill Sans"/>
                <a:sym typeface="Gill Sans"/>
              </a:defRPr>
            </a:lvl1pPr>
          </a:lstStyle>
          <a:p>
            <a:r>
              <a:t>Equivalent Circuit</a:t>
            </a:r>
          </a:p>
        </p:txBody>
      </p:sp>
      <p:sp>
        <p:nvSpPr>
          <p:cNvPr id="1326"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grpSp>
        <p:nvGrpSpPr>
          <p:cNvPr id="1330" name="Group"/>
          <p:cNvGrpSpPr/>
          <p:nvPr/>
        </p:nvGrpSpPr>
        <p:grpSpPr>
          <a:xfrm>
            <a:off x="8903192" y="1694532"/>
            <a:ext cx="4036194" cy="200094"/>
            <a:chOff x="0" y="0"/>
            <a:chExt cx="4036192" cy="200093"/>
          </a:xfrm>
        </p:grpSpPr>
        <p:sp>
          <p:nvSpPr>
            <p:cNvPr id="1327" name="Line"/>
            <p:cNvSpPr/>
            <p:nvPr/>
          </p:nvSpPr>
          <p:spPr>
            <a:xfrm>
              <a:off x="0" y="200093"/>
              <a:ext cx="711203" cy="1"/>
            </a:xfrm>
            <a:prstGeom prst="line">
              <a:avLst/>
            </a:prstGeom>
            <a:noFill/>
            <a:ln w="63500" cap="flat">
              <a:solidFill>
                <a:srgbClr val="70BF41"/>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28" name="実測値              計算値"/>
            <p:cNvSpPr/>
            <p:nvPr/>
          </p:nvSpPr>
          <p:spPr>
            <a:xfrm>
              <a:off x="833958" y="0"/>
              <a:ext cx="320223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実測値            　　計算値</a:t>
              </a:r>
            </a:p>
          </p:txBody>
        </p:sp>
        <p:sp>
          <p:nvSpPr>
            <p:cNvPr id="1329" name="Line"/>
            <p:cNvSpPr/>
            <p:nvPr/>
          </p:nvSpPr>
          <p:spPr>
            <a:xfrm>
              <a:off x="1837932" y="200093"/>
              <a:ext cx="711203" cy="1"/>
            </a:xfrm>
            <a:prstGeom prst="line">
              <a:avLst/>
            </a:prstGeom>
            <a:noFill/>
            <a:ln w="63500" cap="flat">
              <a:solidFill>
                <a:srgbClr val="0365C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331"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1332" name="Headphoneの特性計算例 - 2"/>
          <p:cNvSpPr txBox="1"/>
          <p:nvPr/>
        </p:nvSpPr>
        <p:spPr>
          <a:xfrm>
            <a:off x="539468" y="825523"/>
            <a:ext cx="491959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Headphoneの特性計算例 - 2</a:t>
            </a:r>
          </a:p>
        </p:txBody>
      </p:sp>
      <p:sp>
        <p:nvSpPr>
          <p:cNvPr id="1333" name="ETANI S260…"/>
          <p:cNvSpPr txBox="1"/>
          <p:nvPr/>
        </p:nvSpPr>
        <p:spPr>
          <a:xfrm>
            <a:off x="675501" y="3098080"/>
            <a:ext cx="2439674" cy="3862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lnSpc>
                <a:spcPct val="130000"/>
              </a:lnSpc>
              <a:defRPr sz="2000">
                <a:latin typeface="Gill Sans"/>
                <a:ea typeface="Gill Sans"/>
                <a:cs typeface="Gill Sans"/>
                <a:sym typeface="Gill Sans"/>
              </a:defRPr>
            </a:pPr>
            <a:r>
              <a:t>ETANI S260</a:t>
            </a:r>
          </a:p>
          <a:p>
            <a:pPr algn="l" defTabSz="546100">
              <a:lnSpc>
                <a:spcPct val="130000"/>
              </a:lnSpc>
              <a:defRPr sz="2000">
                <a:latin typeface="Gill Sans"/>
                <a:ea typeface="Gill Sans"/>
                <a:cs typeface="Gill Sans"/>
                <a:sym typeface="Gill Sans"/>
              </a:defRPr>
            </a:pPr>
            <a:r>
              <a:t>BK4153(IEC318)</a:t>
            </a:r>
          </a:p>
          <a:p>
            <a:pPr algn="l" defTabSz="546100">
              <a:lnSpc>
                <a:spcPct val="130000"/>
              </a:lnSpc>
              <a:defRPr sz="2000">
                <a:latin typeface="Gill Sans"/>
                <a:ea typeface="Gill Sans"/>
                <a:cs typeface="Gill Sans"/>
                <a:sym typeface="Gill Sans"/>
              </a:defRPr>
            </a:pPr>
            <a:endParaRPr/>
          </a:p>
          <a:p>
            <a:pPr algn="l" defTabSz="546100">
              <a:lnSpc>
                <a:spcPct val="130000"/>
              </a:lnSpc>
              <a:defRPr sz="2000">
                <a:latin typeface="Gill Sans"/>
                <a:ea typeface="Gill Sans"/>
                <a:cs typeface="Gill Sans"/>
                <a:sym typeface="Gill Sans"/>
              </a:defRPr>
            </a:pPr>
            <a:r>
              <a:t>Input : 1mW</a:t>
            </a:r>
          </a:p>
          <a:p>
            <a:pPr algn="l" defTabSz="546100">
              <a:lnSpc>
                <a:spcPct val="130000"/>
              </a:lnSpc>
              <a:defRPr sz="2000">
                <a:latin typeface="Gill Sans"/>
                <a:ea typeface="Gill Sans"/>
                <a:cs typeface="Gill Sans"/>
                <a:sym typeface="Gill Sans"/>
              </a:defRPr>
            </a:pPr>
            <a:endParaRPr/>
          </a:p>
          <a:p>
            <a:pPr algn="l" defTabSz="546100">
              <a:lnSpc>
                <a:spcPct val="130000"/>
              </a:lnSpc>
              <a:defRPr sz="2000">
                <a:latin typeface="Gill Sans"/>
                <a:ea typeface="Gill Sans"/>
                <a:cs typeface="Gill Sans"/>
                <a:sym typeface="Gill Sans"/>
              </a:defRPr>
            </a:pPr>
            <a:r>
              <a:t>40BIO Driver</a:t>
            </a:r>
          </a:p>
          <a:p>
            <a:pPr algn="l" defTabSz="546100">
              <a:lnSpc>
                <a:spcPct val="130000"/>
              </a:lnSpc>
              <a:defRPr sz="2000">
                <a:latin typeface="Gill Sans"/>
                <a:ea typeface="Gill Sans"/>
                <a:cs typeface="Gill Sans"/>
                <a:sym typeface="Gill Sans"/>
              </a:defRPr>
            </a:pPr>
            <a:r>
              <a:t>w/ EarPad</a:t>
            </a:r>
          </a:p>
          <a:p>
            <a:pPr algn="l" defTabSz="546100">
              <a:lnSpc>
                <a:spcPct val="130000"/>
              </a:lnSpc>
              <a:defRPr sz="2000">
                <a:latin typeface="Gill Sans"/>
                <a:ea typeface="Gill Sans"/>
                <a:cs typeface="Gill Sans"/>
                <a:sym typeface="Gill Sans"/>
              </a:defRPr>
            </a:pPr>
            <a:r>
              <a:t>No Back Cavity</a:t>
            </a:r>
          </a:p>
          <a:p>
            <a:pPr algn="l" defTabSz="546100">
              <a:lnSpc>
                <a:spcPct val="130000"/>
              </a:lnSpc>
              <a:defRPr sz="2000">
                <a:latin typeface="Gill Sans"/>
                <a:ea typeface="Gill Sans"/>
                <a:cs typeface="Gill Sans"/>
                <a:sym typeface="Gill Sans"/>
              </a:defRPr>
            </a:pPr>
            <a:r>
              <a:t>Baffle Hole : Closed</a:t>
            </a:r>
          </a:p>
        </p:txBody>
      </p:sp>
      <p:pic>
        <p:nvPicPr>
          <p:cNvPr id="1334" name="Image" descr="Image"/>
          <p:cNvPicPr>
            <a:picLocks/>
          </p:cNvPicPr>
          <p:nvPr/>
        </p:nvPicPr>
        <p:blipFill>
          <a:blip r:embed="rId3">
            <a:extLst/>
          </a:blip>
          <a:stretch>
            <a:fillRect/>
          </a:stretch>
        </p:blipFill>
        <p:spPr>
          <a:xfrm>
            <a:off x="4494194" y="2295161"/>
            <a:ext cx="7267612" cy="3348671"/>
          </a:xfrm>
          <a:prstGeom prst="rect">
            <a:avLst/>
          </a:prstGeom>
          <a:ln w="12700">
            <a:miter lim="400000"/>
          </a:ln>
        </p:spPr>
      </p:pic>
      <p:pic>
        <p:nvPicPr>
          <p:cNvPr id="1335" name="Image" descr="Image"/>
          <p:cNvPicPr>
            <a:picLocks/>
          </p:cNvPicPr>
          <p:nvPr/>
        </p:nvPicPr>
        <p:blipFill>
          <a:blip r:embed="rId4">
            <a:alphaModFix amt="64130"/>
            <a:extLst/>
          </a:blip>
          <a:srcRect b="51035"/>
          <a:stretch>
            <a:fillRect/>
          </a:stretch>
        </p:blipFill>
        <p:spPr>
          <a:xfrm>
            <a:off x="4165554" y="2168371"/>
            <a:ext cx="8574886" cy="3259788"/>
          </a:xfrm>
          <a:prstGeom prst="rect">
            <a:avLst/>
          </a:prstGeom>
          <a:ln w="12700">
            <a:miter lim="400000"/>
          </a:ln>
        </p:spPr>
      </p:pic>
      <p:pic>
        <p:nvPicPr>
          <p:cNvPr id="1336" name="Image" descr="Image"/>
          <p:cNvPicPr>
            <a:picLocks/>
          </p:cNvPicPr>
          <p:nvPr/>
        </p:nvPicPr>
        <p:blipFill>
          <a:blip r:embed="rId5">
            <a:extLst/>
          </a:blip>
          <a:stretch>
            <a:fillRect/>
          </a:stretch>
        </p:blipFill>
        <p:spPr>
          <a:xfrm>
            <a:off x="4475760" y="5810005"/>
            <a:ext cx="7255971" cy="3456103"/>
          </a:xfrm>
          <a:prstGeom prst="rect">
            <a:avLst/>
          </a:prstGeom>
          <a:ln w="12700">
            <a:miter lim="400000"/>
          </a:ln>
        </p:spPr>
      </p:pic>
      <p:pic>
        <p:nvPicPr>
          <p:cNvPr id="1337" name="Image" descr="Image"/>
          <p:cNvPicPr>
            <a:picLocks/>
          </p:cNvPicPr>
          <p:nvPr/>
        </p:nvPicPr>
        <p:blipFill>
          <a:blip r:embed="rId6">
            <a:alphaModFix amt="65466"/>
            <a:extLst/>
          </a:blip>
          <a:srcRect b="50399"/>
          <a:stretch>
            <a:fillRect/>
          </a:stretch>
        </p:blipFill>
        <p:spPr>
          <a:xfrm>
            <a:off x="4011181" y="5687913"/>
            <a:ext cx="8934149" cy="339974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Equivalent Circuit"/>
          <p:cNvSpPr txBox="1"/>
          <p:nvPr/>
        </p:nvSpPr>
        <p:spPr>
          <a:xfrm>
            <a:off x="9101575" y="1348244"/>
            <a:ext cx="300590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b="1">
                <a:solidFill>
                  <a:srgbClr val="FFFFFF"/>
                </a:solidFill>
                <a:latin typeface="Gill Sans"/>
                <a:ea typeface="Gill Sans"/>
                <a:cs typeface="Gill Sans"/>
                <a:sym typeface="Gill Sans"/>
              </a:defRPr>
            </a:lvl1pPr>
          </a:lstStyle>
          <a:p>
            <a:r>
              <a:t>Equivalent Circuit</a:t>
            </a:r>
          </a:p>
        </p:txBody>
      </p:sp>
      <p:sp>
        <p:nvSpPr>
          <p:cNvPr id="1340"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grpSp>
        <p:nvGrpSpPr>
          <p:cNvPr id="1344" name="Group"/>
          <p:cNvGrpSpPr/>
          <p:nvPr/>
        </p:nvGrpSpPr>
        <p:grpSpPr>
          <a:xfrm>
            <a:off x="8903192" y="1694532"/>
            <a:ext cx="4036194" cy="200094"/>
            <a:chOff x="0" y="0"/>
            <a:chExt cx="4036192" cy="200093"/>
          </a:xfrm>
        </p:grpSpPr>
        <p:sp>
          <p:nvSpPr>
            <p:cNvPr id="1341" name="Line"/>
            <p:cNvSpPr/>
            <p:nvPr/>
          </p:nvSpPr>
          <p:spPr>
            <a:xfrm>
              <a:off x="0" y="200093"/>
              <a:ext cx="711203" cy="1"/>
            </a:xfrm>
            <a:prstGeom prst="line">
              <a:avLst/>
            </a:prstGeom>
            <a:noFill/>
            <a:ln w="63500" cap="flat">
              <a:solidFill>
                <a:srgbClr val="70BF41"/>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42" name="実測値              計算値"/>
            <p:cNvSpPr/>
            <p:nvPr/>
          </p:nvSpPr>
          <p:spPr>
            <a:xfrm>
              <a:off x="833958" y="0"/>
              <a:ext cx="320223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実測値            　　計算値</a:t>
              </a:r>
            </a:p>
          </p:txBody>
        </p:sp>
        <p:sp>
          <p:nvSpPr>
            <p:cNvPr id="1343" name="Line"/>
            <p:cNvSpPr/>
            <p:nvPr/>
          </p:nvSpPr>
          <p:spPr>
            <a:xfrm>
              <a:off x="1837932" y="200093"/>
              <a:ext cx="711203" cy="1"/>
            </a:xfrm>
            <a:prstGeom prst="line">
              <a:avLst/>
            </a:prstGeom>
            <a:noFill/>
            <a:ln w="63500" cap="flat">
              <a:solidFill>
                <a:srgbClr val="0365C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345"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1346" name="Headphoneの特性計算例 - 2"/>
          <p:cNvSpPr txBox="1"/>
          <p:nvPr/>
        </p:nvSpPr>
        <p:spPr>
          <a:xfrm>
            <a:off x="539468" y="825523"/>
            <a:ext cx="4919590"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Headphoneの特性計算例 - 2</a:t>
            </a:r>
          </a:p>
        </p:txBody>
      </p:sp>
      <p:pic>
        <p:nvPicPr>
          <p:cNvPr id="1347" name="Image" descr="Image"/>
          <p:cNvPicPr>
            <a:picLocks noChangeAspect="1"/>
          </p:cNvPicPr>
          <p:nvPr/>
        </p:nvPicPr>
        <p:blipFill>
          <a:blip r:embed="rId3">
            <a:extLst/>
          </a:blip>
          <a:stretch>
            <a:fillRect/>
          </a:stretch>
        </p:blipFill>
        <p:spPr>
          <a:xfrm>
            <a:off x="4221799" y="2342363"/>
            <a:ext cx="8413690" cy="6766639"/>
          </a:xfrm>
          <a:prstGeom prst="rect">
            <a:avLst/>
          </a:prstGeom>
          <a:ln w="12700">
            <a:miter lim="400000"/>
          </a:ln>
        </p:spPr>
      </p:pic>
      <p:sp>
        <p:nvSpPr>
          <p:cNvPr id="1348" name="ETANI S260…"/>
          <p:cNvSpPr txBox="1"/>
          <p:nvPr/>
        </p:nvSpPr>
        <p:spPr>
          <a:xfrm>
            <a:off x="675501" y="3098080"/>
            <a:ext cx="2439674" cy="3862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lnSpc>
                <a:spcPct val="130000"/>
              </a:lnSpc>
              <a:defRPr sz="2000">
                <a:latin typeface="Gill Sans"/>
                <a:ea typeface="Gill Sans"/>
                <a:cs typeface="Gill Sans"/>
                <a:sym typeface="Gill Sans"/>
              </a:defRPr>
            </a:pPr>
            <a:r>
              <a:t>ETANI S260</a:t>
            </a:r>
          </a:p>
          <a:p>
            <a:pPr algn="l" defTabSz="546100">
              <a:lnSpc>
                <a:spcPct val="130000"/>
              </a:lnSpc>
              <a:defRPr sz="2000">
                <a:latin typeface="Gill Sans"/>
                <a:ea typeface="Gill Sans"/>
                <a:cs typeface="Gill Sans"/>
                <a:sym typeface="Gill Sans"/>
              </a:defRPr>
            </a:pPr>
            <a:r>
              <a:t>BK4153(IEC318)</a:t>
            </a:r>
          </a:p>
          <a:p>
            <a:pPr algn="l" defTabSz="546100">
              <a:lnSpc>
                <a:spcPct val="130000"/>
              </a:lnSpc>
              <a:defRPr sz="2000">
                <a:latin typeface="Gill Sans"/>
                <a:ea typeface="Gill Sans"/>
                <a:cs typeface="Gill Sans"/>
                <a:sym typeface="Gill Sans"/>
              </a:defRPr>
            </a:pPr>
            <a:endParaRPr/>
          </a:p>
          <a:p>
            <a:pPr algn="l" defTabSz="546100">
              <a:lnSpc>
                <a:spcPct val="130000"/>
              </a:lnSpc>
              <a:defRPr sz="2000">
                <a:latin typeface="Gill Sans"/>
                <a:ea typeface="Gill Sans"/>
                <a:cs typeface="Gill Sans"/>
                <a:sym typeface="Gill Sans"/>
              </a:defRPr>
            </a:pPr>
            <a:r>
              <a:t>Input : 1mW</a:t>
            </a:r>
          </a:p>
          <a:p>
            <a:pPr algn="l" defTabSz="546100">
              <a:lnSpc>
                <a:spcPct val="130000"/>
              </a:lnSpc>
              <a:defRPr sz="2000">
                <a:latin typeface="Gill Sans"/>
                <a:ea typeface="Gill Sans"/>
                <a:cs typeface="Gill Sans"/>
                <a:sym typeface="Gill Sans"/>
              </a:defRPr>
            </a:pPr>
            <a:endParaRPr/>
          </a:p>
          <a:p>
            <a:pPr algn="l" defTabSz="546100">
              <a:lnSpc>
                <a:spcPct val="130000"/>
              </a:lnSpc>
              <a:defRPr sz="2000">
                <a:latin typeface="Gill Sans"/>
                <a:ea typeface="Gill Sans"/>
                <a:cs typeface="Gill Sans"/>
                <a:sym typeface="Gill Sans"/>
              </a:defRPr>
            </a:pPr>
            <a:r>
              <a:t>40BIO Driver</a:t>
            </a:r>
          </a:p>
          <a:p>
            <a:pPr algn="l" defTabSz="546100">
              <a:lnSpc>
                <a:spcPct val="130000"/>
              </a:lnSpc>
              <a:defRPr sz="2000">
                <a:latin typeface="Gill Sans"/>
                <a:ea typeface="Gill Sans"/>
                <a:cs typeface="Gill Sans"/>
                <a:sym typeface="Gill Sans"/>
              </a:defRPr>
            </a:pPr>
            <a:r>
              <a:t>w/ EarPad</a:t>
            </a:r>
          </a:p>
          <a:p>
            <a:pPr algn="l" defTabSz="546100">
              <a:lnSpc>
                <a:spcPct val="130000"/>
              </a:lnSpc>
              <a:defRPr sz="2000">
                <a:latin typeface="Gill Sans"/>
                <a:ea typeface="Gill Sans"/>
                <a:cs typeface="Gill Sans"/>
                <a:sym typeface="Gill Sans"/>
              </a:defRPr>
            </a:pPr>
            <a:r>
              <a:t>No Back Cavity</a:t>
            </a:r>
          </a:p>
          <a:p>
            <a:pPr algn="l" defTabSz="546100">
              <a:lnSpc>
                <a:spcPct val="130000"/>
              </a:lnSpc>
              <a:defRPr sz="2000">
                <a:latin typeface="Gill Sans"/>
                <a:ea typeface="Gill Sans"/>
                <a:cs typeface="Gill Sans"/>
                <a:sym typeface="Gill Sans"/>
              </a:defRPr>
            </a:pPr>
            <a:r>
              <a:t>Baffle Hole : Closed</a:t>
            </a:r>
          </a:p>
        </p:txBody>
      </p:sp>
      <p:pic>
        <p:nvPicPr>
          <p:cNvPr id="1349" name="Image" descr="Image"/>
          <p:cNvPicPr>
            <a:picLocks/>
          </p:cNvPicPr>
          <p:nvPr/>
        </p:nvPicPr>
        <p:blipFill>
          <a:blip r:embed="rId4">
            <a:alphaModFix amt="68069"/>
            <a:extLst/>
          </a:blip>
          <a:srcRect t="49540"/>
          <a:stretch>
            <a:fillRect/>
          </a:stretch>
        </p:blipFill>
        <p:spPr>
          <a:xfrm>
            <a:off x="3901151" y="2390576"/>
            <a:ext cx="9360837" cy="669917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10265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4" name="テキスト ボックス 3"/>
          <p:cNvSpPr txBox="1"/>
          <p:nvPr/>
        </p:nvSpPr>
        <p:spPr>
          <a:xfrm>
            <a:off x="826518" y="1906460"/>
            <a:ext cx="10767371"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altLang="ja-JP" dirty="0"/>
              <a:t>## Loudspeaker and Headphone Handbook (Third Edition)</a:t>
            </a:r>
          </a:p>
          <a:p>
            <a:pPr algn="l"/>
            <a:r>
              <a:rPr lang="en-US" altLang="ja-JP" dirty="0"/>
              <a:t>Edited by John </a:t>
            </a:r>
            <a:r>
              <a:rPr lang="en-US" altLang="ja-JP" dirty="0" err="1"/>
              <a:t>Borwick</a:t>
            </a:r>
            <a:r>
              <a:rPr lang="ja-JP" altLang="en-US" dirty="0"/>
              <a:t>　</a:t>
            </a:r>
            <a:r>
              <a:rPr lang="en-US" altLang="ja-JP" dirty="0"/>
              <a:t>With specialist </a:t>
            </a:r>
            <a:r>
              <a:rPr lang="en-US" altLang="ja-JP" dirty="0" smtClean="0"/>
              <a:t>contributors</a:t>
            </a:r>
          </a:p>
          <a:p>
            <a:pPr algn="l"/>
            <a:endParaRPr kumimoji="0" lang="en-US" altLang="ja-JP" sz="2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algn="l"/>
            <a:endParaRPr lang="en-US" altLang="ja-JP" dirty="0" smtClean="0"/>
          </a:p>
          <a:p>
            <a:pPr algn="l"/>
            <a:endParaRPr kumimoji="0" lang="en-US" altLang="ja-JP" sz="2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a:p>
            <a:pPr algn="l"/>
            <a:r>
              <a:rPr lang="en-US" altLang="ja-JP" dirty="0"/>
              <a:t>## </a:t>
            </a:r>
            <a:r>
              <a:rPr lang="ja-JP" altLang="en-US" dirty="0"/>
              <a:t>オーディオの科学</a:t>
            </a:r>
          </a:p>
          <a:p>
            <a:pPr algn="l"/>
            <a:r>
              <a:rPr lang="en-US" altLang="ja-JP" dirty="0"/>
              <a:t>### </a:t>
            </a:r>
            <a:r>
              <a:rPr lang="ja-JP" altLang="en-US" dirty="0"/>
              <a:t>スピーカの物理学</a:t>
            </a:r>
          </a:p>
          <a:p>
            <a:pPr algn="l"/>
            <a:r>
              <a:rPr lang="en-US" altLang="ja-JP" dirty="0"/>
              <a:t>#### </a:t>
            </a:r>
            <a:r>
              <a:rPr lang="ja-JP" altLang="en-US" dirty="0"/>
              <a:t>過渡特性とインピーダンス</a:t>
            </a:r>
          </a:p>
          <a:p>
            <a:pPr algn="l"/>
            <a:r>
              <a:rPr lang="ja-JP" altLang="en-US" dirty="0"/>
              <a:t>　　　　</a:t>
            </a:r>
            <a:r>
              <a:rPr lang="en-US" altLang="ja-JP" dirty="0"/>
              <a:t>https://www.ne.jp/asahi/shiga/home/MyRoom/9416transient_impedance.pdf</a:t>
            </a:r>
          </a:p>
          <a:p>
            <a:pPr algn="l"/>
            <a:r>
              <a:rPr lang="en-US" altLang="ja-JP" dirty="0"/>
              <a:t>#### </a:t>
            </a:r>
            <a:r>
              <a:rPr lang="ja-JP" altLang="en-US" dirty="0"/>
              <a:t>音響インピーダンスと放射インピーダンス</a:t>
            </a:r>
          </a:p>
          <a:p>
            <a:pPr algn="l"/>
            <a:r>
              <a:rPr lang="ja-JP" altLang="en-US" dirty="0"/>
              <a:t>　　　　</a:t>
            </a:r>
            <a:r>
              <a:rPr lang="en-US" altLang="ja-JP" dirty="0"/>
              <a:t>https://www.ne.jp/asahi/shiga/home/MyRoom/9522soundimpedance.pdf</a:t>
            </a:r>
          </a:p>
          <a:p>
            <a:pPr algn="l"/>
            <a:r>
              <a:rPr lang="en-US" altLang="ja-JP" dirty="0"/>
              <a:t>#### </a:t>
            </a:r>
            <a:r>
              <a:rPr lang="ja-JP" altLang="en-US" dirty="0"/>
              <a:t>ダイナミックスピーカの諸特性</a:t>
            </a:r>
          </a:p>
          <a:p>
            <a:pPr algn="l"/>
            <a:r>
              <a:rPr lang="ja-JP" altLang="en-US" dirty="0"/>
              <a:t>　　　　</a:t>
            </a:r>
            <a:r>
              <a:rPr lang="en-US" altLang="ja-JP" dirty="0"/>
              <a:t>https://www.ne.jp/asahi/shiga/home/MyRoom/9722dynamicspeaker.pdf</a:t>
            </a:r>
          </a:p>
          <a:p>
            <a:pPr algn="l"/>
            <a:r>
              <a:rPr lang="en-US" altLang="ja-JP" dirty="0"/>
              <a:t>#### </a:t>
            </a:r>
            <a:r>
              <a:rPr lang="ja-JP" altLang="en-US" dirty="0"/>
              <a:t>エンクロージャ</a:t>
            </a:r>
          </a:p>
          <a:p>
            <a:pPr algn="l"/>
            <a:r>
              <a:rPr lang="ja-JP" altLang="en-US" dirty="0"/>
              <a:t>　　　　</a:t>
            </a:r>
            <a:r>
              <a:rPr lang="en-US" altLang="ja-JP" dirty="0"/>
              <a:t>https://www.ne.jp/asahi/shiga/home/MyRoom/9903enclosurev2.pdf</a:t>
            </a:r>
          </a:p>
          <a:p>
            <a:pPr algn="l"/>
            <a:r>
              <a:rPr lang="en-US" altLang="ja-JP" dirty="0"/>
              <a:t>#### </a:t>
            </a:r>
            <a:r>
              <a:rPr lang="ja-JP" altLang="en-US" dirty="0"/>
              <a:t>スピーカシステムとその評価法</a:t>
            </a:r>
          </a:p>
          <a:p>
            <a:pPr algn="l"/>
            <a:r>
              <a:rPr lang="ja-JP" altLang="en-US" dirty="0"/>
              <a:t>　　　　</a:t>
            </a:r>
            <a:r>
              <a:rPr lang="en-US" altLang="ja-JP" dirty="0"/>
              <a:t>https://www.ne.jp/asahi/shiga/home/MyRoom/5706system.pdf</a:t>
            </a:r>
          </a:p>
          <a:p>
            <a:pPr algn="l"/>
            <a:endParaRPr kumimoji="0" lang="ja-JP" altLang="en-US" sz="2400" b="0" i="0" u="none" strike="noStrike" cap="none" spc="0" normalizeH="0" baseline="0" dirty="0">
              <a:ln>
                <a:noFill/>
              </a:ln>
              <a:solidFill>
                <a:srgbClr val="000000"/>
              </a:solidFill>
              <a:effectLst/>
              <a:uFillTx/>
              <a:latin typeface="ヒラギノ角ゴ ProN W6"/>
              <a:ea typeface="ヒラギノ角ゴ ProN W6"/>
              <a:cs typeface="ヒラギノ角ゴ ProN W6"/>
              <a:sym typeface="ヒラギノ角ゴ ProN W6"/>
            </a:endParaRPr>
          </a:p>
        </p:txBody>
      </p:sp>
      <p:sp>
        <p:nvSpPr>
          <p:cNvPr id="5" name="参考文献"/>
          <p:cNvSpPr txBox="1"/>
          <p:nvPr/>
        </p:nvSpPr>
        <p:spPr>
          <a:xfrm>
            <a:off x="322444" y="680891"/>
            <a:ext cx="154529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latin typeface="ＭＳ Ｐゴシック" panose="020B0600070205080204" pitchFamily="50" charset="-128"/>
                <a:ea typeface="ＭＳ Ｐゴシック" panose="020B0600070205080204" pitchFamily="50" charset="-128"/>
              </a:rPr>
              <a:t>参考</a:t>
            </a:r>
            <a:r>
              <a:rPr lang="ja-JP" altLang="en-US" dirty="0">
                <a:latin typeface="ＭＳ Ｐゴシック" panose="020B0600070205080204" pitchFamily="50" charset="-128"/>
                <a:ea typeface="ＭＳ Ｐゴシック" panose="020B0600070205080204" pitchFamily="50" charset="-128"/>
              </a:rPr>
              <a:t>文献</a:t>
            </a:r>
            <a:endParaRPr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5814521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部品バラツキが正規分布に準ずるとみなせる場合、ガウス関数を採用してモンテカルロ解析ができる。…"/>
          <p:cNvSpPr txBox="1"/>
          <p:nvPr/>
        </p:nvSpPr>
        <p:spPr>
          <a:xfrm>
            <a:off x="749311" y="1352857"/>
            <a:ext cx="12058303" cy="161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部品バラツキが正規分布に準ずるとみなせる場合、ガウス関数を採用してモンテカルロ解析ができる。</a:t>
            </a:r>
          </a:p>
          <a:p>
            <a:pPr algn="l" defTabSz="546100">
              <a:defRPr sz="1700">
                <a:latin typeface="Gill Sans Light"/>
                <a:ea typeface="Gill Sans Light"/>
                <a:cs typeface="Gill Sans Light"/>
                <a:sym typeface="Gill Sans Light"/>
              </a:defRPr>
            </a:pPr>
            <a:r>
              <a:t>(重み付けがない乱数の場合はMC関数を使うことができる)</a:t>
            </a:r>
          </a:p>
          <a:p>
            <a:pPr algn="l" defTabSz="546100">
              <a:defRPr sz="1700">
                <a:latin typeface="Gill Sans Light"/>
                <a:ea typeface="Gill Sans Light"/>
                <a:cs typeface="Gill Sans Light"/>
                <a:sym typeface="Gill Sans Light"/>
              </a:defRPr>
            </a:pPr>
            <a:r>
              <a:t>下の例は、Coil重量がバラつくとして100回の計算を行った結果である。</a:t>
            </a:r>
          </a:p>
          <a:p>
            <a:pPr algn="l" defTabSz="546100">
              <a:defRPr sz="1700">
                <a:latin typeface="Gill Sans Light"/>
                <a:ea typeface="Gill Sans Light"/>
                <a:cs typeface="Gill Sans Light"/>
                <a:sym typeface="Gill Sans Light"/>
              </a:defRPr>
            </a:pPr>
            <a:r>
              <a:t>事前に影響の度合いを解析することができる。</a:t>
            </a:r>
          </a:p>
        </p:txBody>
      </p:sp>
      <p:sp>
        <p:nvSpPr>
          <p:cNvPr id="1352"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353" name="その他の利用方法 - モンテカルロ解析"/>
          <p:cNvSpPr txBox="1"/>
          <p:nvPr/>
        </p:nvSpPr>
        <p:spPr>
          <a:xfrm>
            <a:off x="539468" y="825523"/>
            <a:ext cx="6189366"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その他の利用方法 - モンテカルロ解析</a:t>
            </a:r>
          </a:p>
        </p:txBody>
      </p:sp>
      <p:pic>
        <p:nvPicPr>
          <p:cNvPr id="1354" name="Image" descr="Image"/>
          <p:cNvPicPr>
            <a:picLocks/>
          </p:cNvPicPr>
          <p:nvPr/>
        </p:nvPicPr>
        <p:blipFill>
          <a:blip r:embed="rId3">
            <a:extLst/>
          </a:blip>
          <a:stretch>
            <a:fillRect/>
          </a:stretch>
        </p:blipFill>
        <p:spPr>
          <a:xfrm>
            <a:off x="6718998" y="5745755"/>
            <a:ext cx="5996770" cy="3581379"/>
          </a:xfrm>
          <a:prstGeom prst="rect">
            <a:avLst/>
          </a:prstGeom>
          <a:ln w="12700">
            <a:miter lim="400000"/>
          </a:ln>
        </p:spPr>
      </p:pic>
      <p:pic>
        <p:nvPicPr>
          <p:cNvPr id="1355" name="Image" descr="Image"/>
          <p:cNvPicPr>
            <a:picLocks/>
          </p:cNvPicPr>
          <p:nvPr/>
        </p:nvPicPr>
        <p:blipFill>
          <a:blip r:embed="rId4">
            <a:extLst/>
          </a:blip>
          <a:stretch>
            <a:fillRect/>
          </a:stretch>
        </p:blipFill>
        <p:spPr>
          <a:xfrm>
            <a:off x="542229" y="5828036"/>
            <a:ext cx="5982739" cy="3416818"/>
          </a:xfrm>
          <a:prstGeom prst="rect">
            <a:avLst/>
          </a:prstGeom>
          <a:ln w="12700">
            <a:miter lim="400000"/>
          </a:ln>
        </p:spPr>
      </p:pic>
      <p:grpSp>
        <p:nvGrpSpPr>
          <p:cNvPr id="1360" name="Group"/>
          <p:cNvGrpSpPr/>
          <p:nvPr/>
        </p:nvGrpSpPr>
        <p:grpSpPr>
          <a:xfrm>
            <a:off x="6657180" y="3397196"/>
            <a:ext cx="6120405" cy="2792951"/>
            <a:chOff x="0" y="558165"/>
            <a:chExt cx="6120404" cy="2792949"/>
          </a:xfrm>
        </p:grpSpPr>
        <p:sp>
          <p:nvSpPr>
            <p:cNvPr id="1356" name=";;;  Step Parameter  ;;;…"/>
            <p:cNvSpPr/>
            <p:nvPr/>
          </p:nvSpPr>
          <p:spPr>
            <a:xfrm>
              <a:off x="0" y="1279524"/>
              <a:ext cx="61204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C0C0C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defRPr sz="1900">
                  <a:latin typeface="+mn-lt"/>
                  <a:ea typeface="+mn-ea"/>
                  <a:cs typeface="+mn-cs"/>
                  <a:sym typeface="ヒラギノ角ゴ ProN W3"/>
                </a:defRPr>
              </a:pPr>
              <a:r>
                <a:t>;;;  Step Parameter  ;;;</a:t>
              </a:r>
            </a:p>
            <a:p>
              <a:pPr algn="l">
                <a:defRPr sz="1900">
                  <a:latin typeface="+mn-lt"/>
                  <a:ea typeface="+mn-ea"/>
                  <a:cs typeface="+mn-cs"/>
                  <a:sym typeface="ヒラギノ角ゴ ProN W3"/>
                </a:defRPr>
              </a:pPr>
              <a:r>
                <a:t>.step param i 0 99 1 ;  </a:t>
              </a:r>
            </a:p>
            <a:p>
              <a:pPr algn="l">
                <a:defRPr sz="1900">
                  <a:latin typeface="+mn-lt"/>
                  <a:ea typeface="+mn-ea"/>
                  <a:cs typeface="+mn-cs"/>
                  <a:sym typeface="ヒラギノ角ゴ ProN W3"/>
                </a:defRPr>
              </a:pPr>
              <a:r>
                <a:t>;</a:t>
              </a:r>
            </a:p>
            <a:p>
              <a:pPr algn="l">
                <a:defRPr sz="1900">
                  <a:latin typeface="+mn-lt"/>
                  <a:ea typeface="+mn-ea"/>
                  <a:cs typeface="+mn-cs"/>
                  <a:sym typeface="ヒラギノ角ゴ ProN W3"/>
                </a:defRPr>
              </a:pPr>
              <a:r>
                <a:t>;;;  T/S parameters  ;;;</a:t>
              </a:r>
            </a:p>
            <a:p>
              <a:pPr algn="l">
                <a:defRPr sz="1900">
                  <a:latin typeface="+mn-lt"/>
                  <a:ea typeface="+mn-ea"/>
                  <a:cs typeface="+mn-cs"/>
                  <a:sym typeface="ヒラギノ角ゴ ProN W3"/>
                </a:defRPr>
              </a:pPr>
              <a:r>
                <a:t>.param Mmd={(23/1e6)+gauss(23/1e7)} ; unit kg</a:t>
              </a:r>
            </a:p>
            <a:p>
              <a:pPr algn="l">
                <a:defRPr sz="1900">
                  <a:latin typeface="+mn-lt"/>
                  <a:ea typeface="+mn-ea"/>
                  <a:cs typeface="+mn-cs"/>
                  <a:sym typeface="ヒラギノ角ゴ ProN W3"/>
                </a:defRPr>
              </a:pPr>
              <a:r>
                <a:t>;</a:t>
              </a:r>
            </a:p>
          </p:txBody>
        </p:sp>
        <p:sp>
          <p:nvSpPr>
            <p:cNvPr id="1357" name="100回計算を実行"/>
            <p:cNvSpPr/>
            <p:nvPr/>
          </p:nvSpPr>
          <p:spPr>
            <a:xfrm>
              <a:off x="4257845" y="55816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solidFill>
                    <a:srgbClr val="FFFFFF"/>
                  </a:solidFill>
                  <a:latin typeface="+mn-lt"/>
                  <a:ea typeface="+mn-ea"/>
                  <a:cs typeface="+mn-cs"/>
                  <a:sym typeface="ヒラギノ角ゴ ProN W3"/>
                </a:defRPr>
              </a:lvl1pPr>
            </a:lstStyle>
            <a:p>
              <a:r>
                <a:t>100回計算を実行</a:t>
              </a:r>
            </a:p>
          </p:txBody>
        </p:sp>
        <p:sp>
          <p:nvSpPr>
            <p:cNvPr id="1358" name="中心値"/>
            <p:cNvSpPr/>
            <p:nvPr/>
          </p:nvSpPr>
          <p:spPr>
            <a:xfrm>
              <a:off x="2371945" y="20811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solidFill>
                    <a:srgbClr val="FFFFFF"/>
                  </a:solidFill>
                  <a:latin typeface="+mn-lt"/>
                  <a:ea typeface="+mn-ea"/>
                  <a:cs typeface="+mn-cs"/>
                  <a:sym typeface="ヒラギノ角ゴ ProN W3"/>
                </a:defRPr>
              </a:lvl1pPr>
            </a:lstStyle>
            <a:p>
              <a:r>
                <a:t>中心値</a:t>
              </a:r>
            </a:p>
          </p:txBody>
        </p:sp>
        <p:sp>
          <p:nvSpPr>
            <p:cNvPr id="1359" name="標準偏差"/>
            <p:cNvSpPr/>
            <p:nvPr/>
          </p:nvSpPr>
          <p:spPr>
            <a:xfrm>
              <a:off x="4308645" y="20811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700">
                  <a:solidFill>
                    <a:srgbClr val="FFFFFF"/>
                  </a:solidFill>
                  <a:latin typeface="+mn-lt"/>
                  <a:ea typeface="+mn-ea"/>
                  <a:cs typeface="+mn-cs"/>
                  <a:sym typeface="ヒラギノ角ゴ ProN W3"/>
                </a:defRPr>
              </a:lvl1pPr>
            </a:lstStyle>
            <a:p>
              <a:r>
                <a:t>標準偏差</a:t>
              </a:r>
            </a:p>
          </p:txBody>
        </p:sp>
      </p:grpSp>
      <p:pic>
        <p:nvPicPr>
          <p:cNvPr id="1361" name="Image" descr="Image"/>
          <p:cNvPicPr>
            <a:picLocks noChangeAspect="1"/>
          </p:cNvPicPr>
          <p:nvPr/>
        </p:nvPicPr>
        <p:blipFill>
          <a:blip r:embed="rId5">
            <a:extLst/>
          </a:blip>
          <a:stretch>
            <a:fillRect/>
          </a:stretch>
        </p:blipFill>
        <p:spPr>
          <a:xfrm>
            <a:off x="646523" y="3134868"/>
            <a:ext cx="5469351" cy="2581376"/>
          </a:xfrm>
          <a:prstGeom prst="rect">
            <a:avLst/>
          </a:prstGeom>
          <a:ln w="12700">
            <a:miter lim="400000"/>
          </a:ln>
        </p:spPr>
      </p:pic>
      <p:sp>
        <p:nvSpPr>
          <p:cNvPr id="1362" name="1kHz感度のバラツキ"/>
          <p:cNvSpPr txBox="1"/>
          <p:nvPr/>
        </p:nvSpPr>
        <p:spPr>
          <a:xfrm>
            <a:off x="1276329" y="3184780"/>
            <a:ext cx="266382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a:latin typeface="Gill Sans"/>
                <a:ea typeface="Gill Sans"/>
                <a:cs typeface="Gill Sans"/>
                <a:sym typeface="Gill Sans"/>
              </a:defRPr>
            </a:lvl1pPr>
          </a:lstStyle>
          <a:p>
            <a:r>
              <a:t>1kHz感度のバラツキ</a:t>
            </a:r>
          </a:p>
        </p:txBody>
      </p:sp>
      <p:sp>
        <p:nvSpPr>
          <p:cNvPr id="1363" name="SPL"/>
          <p:cNvSpPr txBox="1"/>
          <p:nvPr/>
        </p:nvSpPr>
        <p:spPr>
          <a:xfrm>
            <a:off x="1333849" y="5889635"/>
            <a:ext cx="521669"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a:latin typeface="Gill Sans"/>
                <a:ea typeface="Gill Sans"/>
                <a:cs typeface="Gill Sans"/>
                <a:sym typeface="Gill Sans"/>
              </a:defRPr>
            </a:lvl1pPr>
          </a:lstStyle>
          <a:p>
            <a:r>
              <a:t>SPL</a:t>
            </a:r>
          </a:p>
        </p:txBody>
      </p:sp>
      <p:sp>
        <p:nvSpPr>
          <p:cNvPr id="1364" name="Normalized SPL"/>
          <p:cNvSpPr txBox="1"/>
          <p:nvPr/>
        </p:nvSpPr>
        <p:spPr>
          <a:xfrm>
            <a:off x="7488836" y="5841981"/>
            <a:ext cx="1932175"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a:latin typeface="Gill Sans"/>
                <a:ea typeface="Gill Sans"/>
                <a:cs typeface="Gill Sans"/>
                <a:sym typeface="Gill Sans"/>
              </a:defRPr>
            </a:lvl1pPr>
          </a:lstStyle>
          <a:p>
            <a:r>
              <a:t>Normalized SPL</a:t>
            </a:r>
          </a:p>
        </p:txBody>
      </p:sp>
      <p:sp>
        <p:nvSpPr>
          <p:cNvPr id="1365"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 name="音響管など、波長に対し距離が長く音圧分布が一定と見なせない場合は、…"/>
          <p:cNvSpPr txBox="1"/>
          <p:nvPr/>
        </p:nvSpPr>
        <p:spPr>
          <a:xfrm>
            <a:off x="795924" y="1609688"/>
            <a:ext cx="12058302" cy="228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p>
            <a:pPr algn="l" defTabSz="546100">
              <a:defRPr sz="1700">
                <a:latin typeface="Gill Sans Light"/>
                <a:ea typeface="Gill Sans Light"/>
                <a:cs typeface="Gill Sans Light"/>
                <a:sym typeface="Gill Sans Light"/>
              </a:defRPr>
            </a:pPr>
            <a:r>
              <a:t>音響管など、波長に対し距離が長く音圧分布が一定と見なせない場合は、</a:t>
            </a:r>
          </a:p>
          <a:p>
            <a:pPr algn="l" defTabSz="546100">
              <a:defRPr sz="1700">
                <a:latin typeface="Gill Sans Light"/>
                <a:ea typeface="Gill Sans Light"/>
                <a:cs typeface="Gill Sans Light"/>
                <a:sym typeface="Gill Sans Light"/>
              </a:defRPr>
            </a:pPr>
            <a:r>
              <a:t>集中定数ではなく、分布定数的に回路を構築する必要がある。</a:t>
            </a:r>
          </a:p>
          <a:p>
            <a:pPr algn="l" defTabSz="546100">
              <a:defRPr sz="1700">
                <a:latin typeface="Gill Sans Light"/>
                <a:ea typeface="Gill Sans Light"/>
                <a:cs typeface="Gill Sans Light"/>
                <a:sym typeface="Gill Sans Light"/>
              </a:defRPr>
            </a:pPr>
            <a:r>
              <a:t>その場合、単純に要素を分割していっても良いが、</a:t>
            </a:r>
          </a:p>
          <a:p>
            <a:pPr algn="l" defTabSz="546100">
              <a:defRPr sz="1700">
                <a:latin typeface="Gill Sans Light"/>
                <a:ea typeface="Gill Sans Light"/>
                <a:cs typeface="Gill Sans Light"/>
                <a:sym typeface="Gill Sans Light"/>
              </a:defRPr>
            </a:pPr>
            <a:r>
              <a:t>分割数などによって特性の出方が変わってしまう。</a:t>
            </a:r>
          </a:p>
          <a:p>
            <a:pPr algn="l" defTabSz="546100">
              <a:defRPr sz="1700">
                <a:latin typeface="Gill Sans Light"/>
                <a:ea typeface="Gill Sans Light"/>
                <a:cs typeface="Gill Sans Light"/>
                <a:sym typeface="Gill Sans Light"/>
              </a:defRPr>
            </a:pPr>
            <a:r>
              <a:t>LTspiceにおいてはLTRA(Lossy Transmission Line)という</a:t>
            </a:r>
          </a:p>
          <a:p>
            <a:pPr algn="l" defTabSz="546100">
              <a:defRPr sz="1700">
                <a:latin typeface="Gill Sans Light"/>
                <a:ea typeface="Gill Sans Light"/>
                <a:cs typeface="Gill Sans Light"/>
                <a:sym typeface="Gill Sans Light"/>
              </a:defRPr>
            </a:pPr>
            <a:r>
              <a:t>素子があり、無限に分割した伝送系の特性を再現できる。</a:t>
            </a:r>
          </a:p>
          <a:p>
            <a:pPr algn="l" defTabSz="546100">
              <a:defRPr sz="1700">
                <a:latin typeface="Gill Sans Light"/>
                <a:ea typeface="Gill Sans Light"/>
                <a:cs typeface="Gill Sans Light"/>
                <a:sym typeface="Gill Sans Light"/>
              </a:defRPr>
            </a:pPr>
            <a:r>
              <a:t>回路の簡略化にも有効。</a:t>
            </a:r>
          </a:p>
        </p:txBody>
      </p:sp>
      <p:sp>
        <p:nvSpPr>
          <p:cNvPr id="1368" name="Acoustic Simulation | SPICE simulator  “LTspice”"/>
          <p:cNvSpPr txBox="1"/>
          <p:nvPr/>
        </p:nvSpPr>
        <p:spPr>
          <a:xfrm>
            <a:off x="76650" y="87079"/>
            <a:ext cx="10563872" cy="474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Acoustic Simulation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SPICE simulator  “LTspice”</a:t>
            </a:r>
          </a:p>
        </p:txBody>
      </p:sp>
      <p:sp>
        <p:nvSpPr>
          <p:cNvPr id="1369" name="その他の利用方法 - 損失伝送線路モデル"/>
          <p:cNvSpPr txBox="1"/>
          <p:nvPr/>
        </p:nvSpPr>
        <p:spPr>
          <a:xfrm>
            <a:off x="539468" y="825523"/>
            <a:ext cx="6544966" cy="623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t>その他の利用方法 - 損失伝送線路モデル</a:t>
            </a:r>
          </a:p>
        </p:txBody>
      </p:sp>
      <p:pic>
        <p:nvPicPr>
          <p:cNvPr id="1370" name="Image" descr="Image"/>
          <p:cNvPicPr>
            <a:picLocks noChangeAspect="1"/>
          </p:cNvPicPr>
          <p:nvPr/>
        </p:nvPicPr>
        <p:blipFill>
          <a:blip r:embed="rId3">
            <a:extLst/>
          </a:blip>
          <a:stretch>
            <a:fillRect/>
          </a:stretch>
        </p:blipFill>
        <p:spPr>
          <a:xfrm>
            <a:off x="4952439" y="4047258"/>
            <a:ext cx="1480145" cy="1153565"/>
          </a:xfrm>
          <a:prstGeom prst="rect">
            <a:avLst/>
          </a:prstGeom>
          <a:ln w="12700">
            <a:miter lim="400000"/>
          </a:ln>
        </p:spPr>
      </p:pic>
      <p:grpSp>
        <p:nvGrpSpPr>
          <p:cNvPr id="1375" name="Group"/>
          <p:cNvGrpSpPr/>
          <p:nvPr/>
        </p:nvGrpSpPr>
        <p:grpSpPr>
          <a:xfrm>
            <a:off x="213789" y="5569263"/>
            <a:ext cx="6787854" cy="3624524"/>
            <a:chOff x="0" y="241299"/>
            <a:chExt cx="6787853" cy="3624523"/>
          </a:xfrm>
        </p:grpSpPr>
        <p:pic>
          <p:nvPicPr>
            <p:cNvPr id="1371" name="Image" descr="Image"/>
            <p:cNvPicPr>
              <a:picLocks noChangeAspect="1"/>
            </p:cNvPicPr>
            <p:nvPr/>
          </p:nvPicPr>
          <p:blipFill>
            <a:blip r:embed="rId4">
              <a:extLst/>
            </a:blip>
            <a:stretch>
              <a:fillRect/>
            </a:stretch>
          </p:blipFill>
          <p:spPr>
            <a:xfrm>
              <a:off x="0" y="591089"/>
              <a:ext cx="6058682" cy="3274735"/>
            </a:xfrm>
            <a:prstGeom prst="rect">
              <a:avLst/>
            </a:prstGeom>
            <a:ln w="12700" cap="flat">
              <a:noFill/>
              <a:miter lim="400000"/>
            </a:ln>
            <a:effectLst/>
          </p:spPr>
        </p:pic>
        <p:sp>
          <p:nvSpPr>
            <p:cNvPr id="1372" name="10分割した回路(例)"/>
            <p:cNvSpPr/>
            <p:nvPr/>
          </p:nvSpPr>
          <p:spPr>
            <a:xfrm>
              <a:off x="1980875" y="2412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200">
                  <a:latin typeface="Gill Sans"/>
                  <a:ea typeface="Gill Sans"/>
                  <a:cs typeface="Gill Sans"/>
                  <a:sym typeface="Gill Sans"/>
                </a:defRPr>
              </a:lvl1pPr>
            </a:lstStyle>
            <a:p>
              <a:r>
                <a:t>10分割した回路(例)</a:t>
              </a:r>
            </a:p>
          </p:txBody>
        </p:sp>
        <p:sp>
          <p:nvSpPr>
            <p:cNvPr id="1373" name="LTRA"/>
            <p:cNvSpPr/>
            <p:nvPr/>
          </p:nvSpPr>
          <p:spPr>
            <a:xfrm>
              <a:off x="5517853" y="24129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200">
                  <a:latin typeface="Gill Sans"/>
                  <a:ea typeface="Gill Sans"/>
                  <a:cs typeface="Gill Sans"/>
                  <a:sym typeface="Gill Sans"/>
                </a:defRPr>
              </a:lvl1pPr>
            </a:lstStyle>
            <a:p>
              <a:r>
                <a:t>LTRA</a:t>
              </a:r>
            </a:p>
          </p:txBody>
        </p:sp>
        <p:sp>
          <p:nvSpPr>
            <p:cNvPr id="1374" name="Line"/>
            <p:cNvSpPr/>
            <p:nvPr/>
          </p:nvSpPr>
          <p:spPr>
            <a:xfrm>
              <a:off x="538437" y="394612"/>
              <a:ext cx="3021369" cy="2200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9" y="19138"/>
                    <a:pt x="326" y="17014"/>
                    <a:pt x="523" y="15306"/>
                  </a:cubicBezTo>
                  <a:cubicBezTo>
                    <a:pt x="1545" y="6474"/>
                    <a:pt x="2814" y="9864"/>
                    <a:pt x="4006" y="12495"/>
                  </a:cubicBezTo>
                  <a:cubicBezTo>
                    <a:pt x="5551" y="15903"/>
                    <a:pt x="7149" y="17391"/>
                    <a:pt x="8651" y="10701"/>
                  </a:cubicBezTo>
                  <a:cubicBezTo>
                    <a:pt x="9212" y="8204"/>
                    <a:pt x="9744" y="4599"/>
                    <a:pt x="10229" y="0"/>
                  </a:cubicBezTo>
                  <a:cubicBezTo>
                    <a:pt x="10692" y="5401"/>
                    <a:pt x="11230" y="9450"/>
                    <a:pt x="11810" y="11898"/>
                  </a:cubicBezTo>
                  <a:cubicBezTo>
                    <a:pt x="12884" y="16428"/>
                    <a:pt x="14020" y="15283"/>
                    <a:pt x="15122" y="13131"/>
                  </a:cubicBezTo>
                  <a:cubicBezTo>
                    <a:pt x="17010" y="9448"/>
                    <a:pt x="18946" y="2981"/>
                    <a:pt x="20749" y="11794"/>
                  </a:cubicBezTo>
                  <a:cubicBezTo>
                    <a:pt x="21046" y="13241"/>
                    <a:pt x="21331" y="15089"/>
                    <a:pt x="21600" y="17311"/>
                  </a:cubicBezTo>
                </a:path>
              </a:pathLst>
            </a:custGeom>
            <a:noFill/>
            <a:ln w="12700" cap="flat">
              <a:solidFill>
                <a:srgbClr val="00000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pic>
        <p:nvPicPr>
          <p:cNvPr id="1376" name="Image" descr="Image"/>
          <p:cNvPicPr>
            <a:picLocks noChangeAspect="1"/>
          </p:cNvPicPr>
          <p:nvPr/>
        </p:nvPicPr>
        <p:blipFill>
          <a:blip r:embed="rId5">
            <a:extLst/>
          </a:blip>
          <a:stretch>
            <a:fillRect/>
          </a:stretch>
        </p:blipFill>
        <p:spPr>
          <a:xfrm>
            <a:off x="8580194" y="1400135"/>
            <a:ext cx="4150114" cy="2481997"/>
          </a:xfrm>
          <a:prstGeom prst="rect">
            <a:avLst/>
          </a:prstGeom>
          <a:ln w="12700">
            <a:miter lim="400000"/>
          </a:ln>
        </p:spPr>
      </p:pic>
      <p:pic>
        <p:nvPicPr>
          <p:cNvPr id="1377" name="Image" descr="Image"/>
          <p:cNvPicPr>
            <a:picLocks noChangeAspect="1"/>
          </p:cNvPicPr>
          <p:nvPr/>
        </p:nvPicPr>
        <p:blipFill>
          <a:blip r:embed="rId6">
            <a:extLst/>
          </a:blip>
          <a:srcRect l="598" b="327"/>
          <a:stretch>
            <a:fillRect/>
          </a:stretch>
        </p:blipFill>
        <p:spPr>
          <a:xfrm>
            <a:off x="8592889" y="4040536"/>
            <a:ext cx="4137420" cy="2477136"/>
          </a:xfrm>
          <a:prstGeom prst="rect">
            <a:avLst/>
          </a:prstGeom>
          <a:ln w="12700">
            <a:miter lim="400000"/>
          </a:ln>
        </p:spPr>
      </p:pic>
      <p:pic>
        <p:nvPicPr>
          <p:cNvPr id="1378" name="Image" descr="Image"/>
          <p:cNvPicPr>
            <a:picLocks noChangeAspect="1"/>
          </p:cNvPicPr>
          <p:nvPr/>
        </p:nvPicPr>
        <p:blipFill>
          <a:blip r:embed="rId7">
            <a:extLst/>
          </a:blip>
          <a:stretch>
            <a:fillRect/>
          </a:stretch>
        </p:blipFill>
        <p:spPr>
          <a:xfrm>
            <a:off x="8580194" y="6675850"/>
            <a:ext cx="4150114" cy="2487388"/>
          </a:xfrm>
          <a:prstGeom prst="rect">
            <a:avLst/>
          </a:prstGeom>
          <a:ln w="12700">
            <a:miter lim="400000"/>
          </a:ln>
        </p:spPr>
      </p:pic>
      <p:sp>
        <p:nvSpPr>
          <p:cNvPr id="1379" name="10分割…"/>
          <p:cNvSpPr txBox="1"/>
          <p:nvPr/>
        </p:nvSpPr>
        <p:spPr>
          <a:xfrm>
            <a:off x="7361666" y="2400331"/>
            <a:ext cx="1054684"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a:latin typeface="Gill Sans"/>
                <a:ea typeface="Gill Sans"/>
                <a:cs typeface="Gill Sans"/>
                <a:sym typeface="Gill Sans"/>
              </a:defRPr>
            </a:pPr>
            <a:r>
              <a:t>10分割</a:t>
            </a:r>
          </a:p>
          <a:p>
            <a:pPr>
              <a:defRPr sz="2200">
                <a:latin typeface="Gill Sans"/>
                <a:ea typeface="Gill Sans"/>
                <a:cs typeface="Gill Sans"/>
                <a:sym typeface="Gill Sans"/>
              </a:defRPr>
            </a:pPr>
            <a:r>
              <a:t>vs LTRA</a:t>
            </a:r>
          </a:p>
        </p:txBody>
      </p:sp>
      <p:grpSp>
        <p:nvGrpSpPr>
          <p:cNvPr id="1383" name="Group"/>
          <p:cNvGrpSpPr/>
          <p:nvPr/>
        </p:nvGrpSpPr>
        <p:grpSpPr>
          <a:xfrm>
            <a:off x="8789967" y="896181"/>
            <a:ext cx="4036194" cy="200094"/>
            <a:chOff x="0" y="0"/>
            <a:chExt cx="4036192" cy="200093"/>
          </a:xfrm>
        </p:grpSpPr>
        <p:sp>
          <p:nvSpPr>
            <p:cNvPr id="1380" name="Line"/>
            <p:cNvSpPr/>
            <p:nvPr/>
          </p:nvSpPr>
          <p:spPr>
            <a:xfrm>
              <a:off x="0" y="200093"/>
              <a:ext cx="711203" cy="1"/>
            </a:xfrm>
            <a:prstGeom prst="line">
              <a:avLst/>
            </a:prstGeom>
            <a:noFill/>
            <a:ln w="63500" cap="flat">
              <a:solidFill>
                <a:srgbClr val="0365C0"/>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sp>
          <p:nvSpPr>
            <p:cNvPr id="1381" name="分割               LTRA"/>
            <p:cNvSpPr/>
            <p:nvPr/>
          </p:nvSpPr>
          <p:spPr>
            <a:xfrm>
              <a:off x="833958" y="0"/>
              <a:ext cx="320223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546100">
                <a:defRPr sz="1700">
                  <a:latin typeface="Gill Sans Light"/>
                  <a:ea typeface="Gill Sans Light"/>
                  <a:cs typeface="Gill Sans Light"/>
                  <a:sym typeface="Gill Sans Light"/>
                </a:defRPr>
              </a:lvl1pPr>
            </a:lstStyle>
            <a:p>
              <a:r>
                <a:t>分割   　         　　LTRA</a:t>
              </a:r>
            </a:p>
          </p:txBody>
        </p:sp>
        <p:sp>
          <p:nvSpPr>
            <p:cNvPr id="1382" name="Line"/>
            <p:cNvSpPr/>
            <p:nvPr/>
          </p:nvSpPr>
          <p:spPr>
            <a:xfrm>
              <a:off x="1837932" y="200093"/>
              <a:ext cx="711203" cy="1"/>
            </a:xfrm>
            <a:prstGeom prst="line">
              <a:avLst/>
            </a:prstGeom>
            <a:noFill/>
            <a:ln w="63500" cap="flat">
              <a:solidFill>
                <a:srgbClr val="C82506"/>
              </a:solidFill>
              <a:prstDash val="solid"/>
              <a:miter lim="400000"/>
            </a:ln>
            <a:effectLst/>
          </p:spPr>
          <p:txBody>
            <a:bodyPr wrap="square" lIns="50800" tIns="50800" rIns="50800" bIns="50800" numCol="1" anchor="ctr">
              <a:noAutofit/>
            </a:bodyPr>
            <a:lstStyle/>
            <a:p>
              <a:pPr>
                <a:defRPr>
                  <a:latin typeface="+mn-lt"/>
                  <a:ea typeface="+mn-ea"/>
                  <a:cs typeface="+mn-cs"/>
                  <a:sym typeface="ヒラギノ角ゴ ProN W3"/>
                </a:defRPr>
              </a:pPr>
              <a:endParaRPr/>
            </a:p>
          </p:txBody>
        </p:sp>
      </p:grpSp>
      <p:sp>
        <p:nvSpPr>
          <p:cNvPr id="1384" name="20分割…"/>
          <p:cNvSpPr txBox="1"/>
          <p:nvPr/>
        </p:nvSpPr>
        <p:spPr>
          <a:xfrm>
            <a:off x="7361666" y="4878941"/>
            <a:ext cx="1054684"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a:latin typeface="Gill Sans"/>
                <a:ea typeface="Gill Sans"/>
                <a:cs typeface="Gill Sans"/>
                <a:sym typeface="Gill Sans"/>
              </a:defRPr>
            </a:pPr>
            <a:r>
              <a:t>20分割</a:t>
            </a:r>
          </a:p>
          <a:p>
            <a:pPr>
              <a:defRPr sz="2200">
                <a:latin typeface="Gill Sans"/>
                <a:ea typeface="Gill Sans"/>
                <a:cs typeface="Gill Sans"/>
                <a:sym typeface="Gill Sans"/>
              </a:defRPr>
            </a:pPr>
            <a:r>
              <a:t>vs LTRA</a:t>
            </a:r>
          </a:p>
        </p:txBody>
      </p:sp>
      <p:sp>
        <p:nvSpPr>
          <p:cNvPr id="1385" name="40分割…"/>
          <p:cNvSpPr txBox="1"/>
          <p:nvPr/>
        </p:nvSpPr>
        <p:spPr>
          <a:xfrm>
            <a:off x="7361666" y="7519493"/>
            <a:ext cx="1054684"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a:latin typeface="Gill Sans"/>
                <a:ea typeface="Gill Sans"/>
                <a:cs typeface="Gill Sans"/>
                <a:sym typeface="Gill Sans"/>
              </a:defRPr>
            </a:pPr>
            <a:r>
              <a:t>40分割</a:t>
            </a:r>
          </a:p>
          <a:p>
            <a:pPr>
              <a:defRPr sz="2200">
                <a:latin typeface="Gill Sans"/>
                <a:ea typeface="Gill Sans"/>
                <a:cs typeface="Gill Sans"/>
                <a:sym typeface="Gill Sans"/>
              </a:defRPr>
            </a:pPr>
            <a:r>
              <a:t>vs LTRA</a:t>
            </a:r>
          </a:p>
        </p:txBody>
      </p:sp>
      <p:sp>
        <p:nvSpPr>
          <p:cNvPr id="1386"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以上、お疲れ様でした。"/>
          <p:cNvSpPr txBox="1"/>
          <p:nvPr/>
        </p:nvSpPr>
        <p:spPr>
          <a:xfrm>
            <a:off x="4356489" y="4432302"/>
            <a:ext cx="556581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spAutoFit/>
          </a:bodyPr>
          <a:lstStyle>
            <a:lvl1pPr algn="l" defTabSz="546100">
              <a:defRPr sz="2700">
                <a:latin typeface="Gill Sans Light"/>
                <a:ea typeface="Gill Sans Light"/>
                <a:cs typeface="Gill Sans Light"/>
                <a:sym typeface="Gill Sans Light"/>
              </a:defRPr>
            </a:lvl1pPr>
          </a:lstStyle>
          <a:p>
            <a:r>
              <a:rPr dirty="0" err="1"/>
              <a:t>以上、お疲れ様でした</a:t>
            </a:r>
            <a:r>
              <a:rPr dirty="0"/>
              <a:t>。</a:t>
            </a:r>
          </a:p>
        </p:txBody>
      </p:sp>
      <p:sp>
        <p:nvSpPr>
          <p:cNvPr id="1389" name="01"/>
          <p:cNvSpPr txBox="1">
            <a:spLocks noGrp="1"/>
          </p:cNvSpPr>
          <p:nvPr>
            <p:ph type="sldNum" sz="quarter" idx="2"/>
          </p:nvPr>
        </p:nvSpPr>
        <p:spPr>
          <a:xfrm>
            <a:off x="176462" y="9348048"/>
            <a:ext cx="453239" cy="3243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1390" name="技術系新人研修 | 機械等価回路と音響等価回路"/>
          <p:cNvSpPr txBox="1"/>
          <p:nvPr/>
        </p:nvSpPr>
        <p:spPr>
          <a:xfrm>
            <a:off x="76650" y="45168"/>
            <a:ext cx="1056387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a:solidFill>
                  <a:srgbClr val="008DFE"/>
                </a:solidFill>
                <a:uFill>
                  <a:solidFill>
                    <a:srgbClr val="008DFE"/>
                  </a:solidFill>
                </a:uFill>
                <a:latin typeface="Helvetica Neue"/>
                <a:ea typeface="Helvetica Neue"/>
                <a:cs typeface="Helvetica Neue"/>
                <a:sym typeface="Helvetica Neue"/>
              </a:rPr>
              <a:t>技術系新人研修 </a:t>
            </a:r>
            <a:r>
              <a:rPr>
                <a:solidFill>
                  <a:srgbClr val="A6AAA9"/>
                </a:solidFill>
                <a:uFill>
                  <a:solidFill>
                    <a:srgbClr val="008DFE"/>
                  </a:solidFill>
                </a:uFill>
                <a:latin typeface="Helvetica Neue Thin"/>
                <a:ea typeface="Helvetica Neue Thin"/>
                <a:cs typeface="Helvetica Neue Thin"/>
                <a:sym typeface="Helvetica Neue Thin"/>
              </a:rPr>
              <a:t>|</a:t>
            </a:r>
            <a:r>
              <a:rPr>
                <a:solidFill>
                  <a:srgbClr val="008DFE"/>
                </a:solidFill>
                <a:uFill>
                  <a:solidFill>
                    <a:srgbClr val="008DFE"/>
                  </a:solidFill>
                </a:uFill>
                <a:latin typeface="Helvetica Neue"/>
                <a:ea typeface="Helvetica Neue"/>
                <a:cs typeface="Helvetica Neue"/>
                <a:sym typeface="Helvetica Neue"/>
              </a:rPr>
              <a:t> </a:t>
            </a:r>
            <a:r>
              <a:rPr>
                <a:solidFill>
                  <a:srgbClr val="53585F"/>
                </a:solidFill>
                <a:uFill>
                  <a:solidFill>
                    <a:srgbClr val="008DFE"/>
                  </a:solidFill>
                </a:uFill>
                <a:latin typeface="Helvetica Neue Medium"/>
                <a:ea typeface="Helvetica Neue Medium"/>
                <a:cs typeface="Helvetica Neue Medium"/>
                <a:sym typeface="Helvetica Neue Medium"/>
              </a:rPr>
              <a:t>機械等価回路と音響等価回路</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3890489"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latin typeface="ＭＳ Ｐゴシック" panose="020B0600070205080204" pitchFamily="50" charset="-128"/>
                <a:ea typeface="ＭＳ Ｐゴシック" panose="020B0600070205080204" pitchFamily="50" charset="-128"/>
              </a:rPr>
              <a:t>デモに使用するスピーカ</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288804" y="1801413"/>
            <a:ext cx="9809041" cy="400110"/>
          </a:xfrm>
          <a:prstGeom prst="rect">
            <a:avLst/>
          </a:prstGeom>
        </p:spPr>
        <p:txBody>
          <a:bodyPr wrap="square">
            <a:spAutoFit/>
          </a:bodyPr>
          <a:lstStyle/>
          <a:p>
            <a:pPr algn="l" fontAlgn="base"/>
            <a:r>
              <a:rPr lang="en-US" altLang="ja-JP" sz="2000" b="1" dirty="0" smtClean="0"/>
              <a:t>FE83NV (</a:t>
            </a:r>
            <a:r>
              <a:rPr lang="en-US" altLang="ja-JP" sz="2000" b="1" dirty="0"/>
              <a:t>https://www.fostex.jp/products/fe83nv/)</a:t>
            </a:r>
          </a:p>
        </p:txBody>
      </p:sp>
      <p:pic>
        <p:nvPicPr>
          <p:cNvPr id="2" name="図 1"/>
          <p:cNvPicPr>
            <a:picLocks noChangeAspect="1"/>
          </p:cNvPicPr>
          <p:nvPr/>
        </p:nvPicPr>
        <p:blipFill>
          <a:blip r:embed="rId3"/>
          <a:stretch>
            <a:fillRect/>
          </a:stretch>
        </p:blipFill>
        <p:spPr>
          <a:xfrm>
            <a:off x="1310912" y="2751560"/>
            <a:ext cx="3882413" cy="3012405"/>
          </a:xfrm>
          <a:prstGeom prst="rect">
            <a:avLst/>
          </a:prstGeom>
        </p:spPr>
      </p:pic>
      <p:pic>
        <p:nvPicPr>
          <p:cNvPr id="6" name="図 5"/>
          <p:cNvPicPr>
            <a:picLocks noChangeAspect="1"/>
          </p:cNvPicPr>
          <p:nvPr/>
        </p:nvPicPr>
        <p:blipFill>
          <a:blip r:embed="rId4"/>
          <a:stretch>
            <a:fillRect/>
          </a:stretch>
        </p:blipFill>
        <p:spPr>
          <a:xfrm>
            <a:off x="1145653" y="6165912"/>
            <a:ext cx="4212933" cy="3014500"/>
          </a:xfrm>
          <a:prstGeom prst="rect">
            <a:avLst/>
          </a:prstGeom>
        </p:spPr>
      </p:pic>
      <p:pic>
        <p:nvPicPr>
          <p:cNvPr id="9" name="図 8"/>
          <p:cNvPicPr>
            <a:picLocks noChangeAspect="1"/>
          </p:cNvPicPr>
          <p:nvPr/>
        </p:nvPicPr>
        <p:blipFill>
          <a:blip r:embed="rId5"/>
          <a:stretch>
            <a:fillRect/>
          </a:stretch>
        </p:blipFill>
        <p:spPr>
          <a:xfrm>
            <a:off x="6081983" y="3657600"/>
            <a:ext cx="4894858" cy="5329174"/>
          </a:xfrm>
          <a:prstGeom prst="rect">
            <a:avLst/>
          </a:prstGeom>
        </p:spPr>
      </p:pic>
      <p:sp>
        <p:nvSpPr>
          <p:cNvPr id="3" name="正方形/長方形 2"/>
          <p:cNvSpPr/>
          <p:nvPr/>
        </p:nvSpPr>
        <p:spPr>
          <a:xfrm>
            <a:off x="6400800" y="1181900"/>
            <a:ext cx="6502400" cy="830997"/>
          </a:xfrm>
          <a:prstGeom prst="rect">
            <a:avLst/>
          </a:prstGeom>
        </p:spPr>
        <p:txBody>
          <a:bodyPr>
            <a:spAutoFit/>
          </a:bodyPr>
          <a:lstStyle/>
          <a:p>
            <a:pPr algn="l"/>
            <a:r>
              <a:rPr lang="ja-JP" altLang="en-US" dirty="0" smtClean="0"/>
              <a:t>序盤は丁寧に。フォステクスの子のスピーカ</a:t>
            </a:r>
            <a:endParaRPr lang="en-US" altLang="ja-JP" dirty="0" smtClean="0"/>
          </a:p>
          <a:p>
            <a:pPr algn="l"/>
            <a:r>
              <a:rPr lang="ja-JP" altLang="en-US" dirty="0" smtClean="0"/>
              <a:t>を題材に開設をしていきます。</a:t>
            </a:r>
            <a:endParaRPr lang="en-US" altLang="ja-JP" dirty="0"/>
          </a:p>
        </p:txBody>
      </p:sp>
    </p:spTree>
    <p:extLst>
      <p:ext uri="{BB962C8B-B14F-4D97-AF65-F5344CB8AC3E}">
        <p14:creationId xmlns:p14="http://schemas.microsoft.com/office/powerpoint/2010/main" val="220121888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109324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ja-JP" altLang="en-US" dirty="0" smtClean="0">
                <a:latin typeface="ＭＳ Ｐゴシック" panose="020B0600070205080204" pitchFamily="50" charset="-128"/>
                <a:ea typeface="ＭＳ Ｐゴシック" panose="020B0600070205080204" pitchFamily="50" charset="-128"/>
              </a:rPr>
              <a:t>はじ</a:t>
            </a:r>
            <a:r>
              <a:rPr lang="ja-JP" altLang="en-US" dirty="0">
                <a:latin typeface="ＭＳ Ｐゴシック" panose="020B0600070205080204" pitchFamily="50" charset="-128"/>
                <a:ea typeface="ＭＳ Ｐゴシック" panose="020B0600070205080204" pitchFamily="50" charset="-128"/>
              </a:rPr>
              <a:t>め</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1755409" y="1488052"/>
            <a:ext cx="9809041" cy="2554545"/>
          </a:xfrm>
          <a:prstGeom prst="rect">
            <a:avLst/>
          </a:prstGeom>
        </p:spPr>
        <p:txBody>
          <a:bodyPr wrap="square">
            <a:spAutoFit/>
          </a:bodyPr>
          <a:lstStyle/>
          <a:p>
            <a:pPr algn="l"/>
            <a:r>
              <a:rPr lang="ja-JP" altLang="en-US" sz="2000" dirty="0" smtClean="0"/>
              <a:t>イチからどうやって描いて</a:t>
            </a:r>
            <a:r>
              <a:rPr lang="ja-JP" altLang="en-US" sz="2000" dirty="0"/>
              <a:t>いくか実際の操作を見て</a:t>
            </a:r>
            <a:r>
              <a:rPr lang="ja-JP" altLang="en-US" sz="2000" dirty="0" smtClean="0"/>
              <a:t>いただきながらせつめいしたい</a:t>
            </a:r>
            <a:endParaRPr lang="en-US" altLang="ja-JP" sz="2000" dirty="0" smtClean="0"/>
          </a:p>
          <a:p>
            <a:pPr algn="l"/>
            <a:endParaRPr lang="en-US" altLang="ja-JP" sz="2000" dirty="0"/>
          </a:p>
          <a:p>
            <a:pPr algn="l"/>
            <a:r>
              <a:rPr lang="ja-JP" altLang="en-US" sz="2000" dirty="0" smtClean="0"/>
              <a:t>しかしながら、なにかよきせぬトラブルで操作が遅延すると申し訳ないので、</a:t>
            </a:r>
            <a:endParaRPr lang="en-US" altLang="ja-JP" sz="2000" dirty="0" smtClean="0"/>
          </a:p>
          <a:p>
            <a:pPr algn="l"/>
            <a:r>
              <a:rPr lang="ja-JP" altLang="en-US" sz="2000" dirty="0"/>
              <a:t>事前</a:t>
            </a:r>
            <a:r>
              <a:rPr lang="ja-JP" altLang="en-US" sz="2000" dirty="0" smtClean="0"/>
              <a:t>に作業は動画に録画してありますので</a:t>
            </a:r>
            <a:endParaRPr lang="en-US" altLang="ja-JP" sz="2000" dirty="0" smtClean="0"/>
          </a:p>
          <a:p>
            <a:pPr algn="l"/>
            <a:endParaRPr lang="en-US" altLang="ja-JP" sz="2000" dirty="0"/>
          </a:p>
          <a:p>
            <a:pPr algn="l"/>
            <a:r>
              <a:rPr lang="ja-JP" altLang="en-US" sz="2000" dirty="0" smtClean="0"/>
              <a:t>それを見ながら、開設させていただきます。</a:t>
            </a:r>
            <a:endParaRPr lang="en-US" altLang="ja-JP" sz="2000" dirty="0" smtClean="0"/>
          </a:p>
          <a:p>
            <a:pPr algn="l"/>
            <a:endParaRPr lang="en-US" altLang="ja-JP" sz="2000" dirty="0"/>
          </a:p>
          <a:p>
            <a:pPr algn="l"/>
            <a:r>
              <a:rPr lang="ja-JP" altLang="en-US" sz="2000" dirty="0" smtClean="0"/>
              <a:t>少々お待ちください。</a:t>
            </a:r>
            <a:endParaRPr lang="en-US" altLang="ja-JP" sz="2000" dirty="0" smtClean="0"/>
          </a:p>
        </p:txBody>
      </p:sp>
    </p:spTree>
    <p:extLst>
      <p:ext uri="{BB962C8B-B14F-4D97-AF65-F5344CB8AC3E}">
        <p14:creationId xmlns:p14="http://schemas.microsoft.com/office/powerpoint/2010/main" val="267335008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670375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Demo00</a:t>
            </a:r>
            <a:r>
              <a:rPr lang="ja-JP" altLang="en-US" dirty="0">
                <a:latin typeface="ＭＳ Ｐゴシック" panose="020B0600070205080204" pitchFamily="50" charset="-128"/>
                <a:ea typeface="ＭＳ Ｐゴシック" panose="020B0600070205080204" pitchFamily="50" charset="-128"/>
              </a:rPr>
              <a:t>　スピーカの電気回路とその解析例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7294305"/>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a:p>
          <a:p>
            <a:pPr algn="l"/>
            <a:r>
              <a:rPr lang="ja-JP" altLang="en-US" sz="1200" dirty="0" smtClean="0"/>
              <a:t>まずはスピーカの電気回路から作成していきます。</a:t>
            </a:r>
            <a:endParaRPr lang="en-US" altLang="ja-JP" sz="1200" dirty="0" smtClean="0"/>
          </a:p>
          <a:p>
            <a:pPr algn="l"/>
            <a:r>
              <a:rPr lang="en-US" altLang="ja-JP" sz="1200" dirty="0" smtClean="0"/>
              <a:t>New </a:t>
            </a:r>
            <a:r>
              <a:rPr lang="ja-JP" altLang="en-US" sz="1200" dirty="0" smtClean="0"/>
              <a:t>スケマティックから新しい回路図を作ります。</a:t>
            </a:r>
            <a:endParaRPr lang="en-US" altLang="ja-JP" sz="1200" dirty="0" smtClean="0"/>
          </a:p>
          <a:p>
            <a:pPr algn="l"/>
            <a:endParaRPr lang="en-US" altLang="ja-JP" sz="1200" dirty="0" smtClean="0"/>
          </a:p>
          <a:p>
            <a:pPr algn="l"/>
            <a:r>
              <a:rPr lang="ja-JP" altLang="en-US" sz="1200" dirty="0" smtClean="0"/>
              <a:t>まずは解析に使う電源を置きます</a:t>
            </a:r>
            <a:endParaRPr lang="en-US" altLang="ja-JP" sz="1200" dirty="0" smtClean="0"/>
          </a:p>
          <a:p>
            <a:pPr algn="l"/>
            <a:r>
              <a:rPr lang="ja-JP" altLang="en-US" sz="1200" dirty="0"/>
              <a:t>こちらの動画ではショートカット</a:t>
            </a:r>
            <a:r>
              <a:rPr lang="en-US" altLang="ja-JP" sz="1200" dirty="0"/>
              <a:t>f2</a:t>
            </a:r>
            <a:r>
              <a:rPr lang="ja-JP" altLang="en-US" sz="1200" dirty="0"/>
              <a:t>からコンポーネント選択画面を呼び出しています。</a:t>
            </a:r>
            <a:endParaRPr lang="en-US" altLang="ja-JP" sz="1200" dirty="0"/>
          </a:p>
          <a:p>
            <a:pPr algn="l"/>
            <a:r>
              <a:rPr lang="en-US" altLang="ja-JP" sz="1200" dirty="0"/>
              <a:t>voltage</a:t>
            </a:r>
            <a:r>
              <a:rPr lang="ja-JP" altLang="en-US" sz="1200" dirty="0"/>
              <a:t>と入力すると電圧源が出てきます</a:t>
            </a:r>
            <a:endParaRPr lang="en-US" altLang="ja-JP" sz="1200" dirty="0"/>
          </a:p>
          <a:p>
            <a:pPr algn="l"/>
            <a:endParaRPr lang="en-US" altLang="ja-JP" sz="1200" dirty="0" smtClean="0"/>
          </a:p>
          <a:p>
            <a:pPr algn="l"/>
            <a:r>
              <a:rPr lang="ja-JP" altLang="en-US" sz="1200" dirty="0" smtClean="0"/>
              <a:t>画面上でクリックすると素子を配置できます。</a:t>
            </a:r>
            <a:r>
              <a:rPr lang="en-US" altLang="ja-JP" sz="1200" dirty="0" smtClean="0"/>
              <a:t>Esc</a:t>
            </a:r>
            <a:r>
              <a:rPr lang="ja-JP" altLang="en-US" sz="1200" dirty="0" smtClean="0"/>
              <a:t>でぬけます。</a:t>
            </a:r>
            <a:endParaRPr lang="en-US" altLang="ja-JP" sz="1200" dirty="0" smtClean="0"/>
          </a:p>
          <a:p>
            <a:pPr algn="l"/>
            <a:endParaRPr lang="en-US" altLang="ja-JP" sz="1200" dirty="0"/>
          </a:p>
          <a:p>
            <a:pPr algn="l"/>
            <a:r>
              <a:rPr lang="ja-JP" altLang="en-US" sz="1200" dirty="0" smtClean="0"/>
              <a:t>電源の片側をグランドに落とします。ショートカット</a:t>
            </a:r>
            <a:r>
              <a:rPr lang="en-US" altLang="ja-JP" sz="1200" dirty="0" smtClean="0"/>
              <a:t>f4</a:t>
            </a:r>
            <a:r>
              <a:rPr lang="ja-JP" altLang="en-US" sz="1200" dirty="0" smtClean="0"/>
              <a:t>から</a:t>
            </a:r>
            <a:r>
              <a:rPr lang="en-US" altLang="ja-JP" sz="1200" dirty="0" err="1" smtClean="0"/>
              <a:t>gnd</a:t>
            </a:r>
            <a:r>
              <a:rPr lang="ja-JP" altLang="en-US" sz="1200" dirty="0" smtClean="0"/>
              <a:t>を選択し</a:t>
            </a:r>
            <a:r>
              <a:rPr lang="ja-JP" altLang="en-US" sz="1200" dirty="0"/>
              <a:t>配置</a:t>
            </a:r>
            <a:r>
              <a:rPr lang="ja-JP" altLang="en-US" sz="1200" dirty="0" smtClean="0"/>
              <a:t>します。</a:t>
            </a:r>
            <a:endParaRPr lang="en-US" altLang="ja-JP" sz="1200" dirty="0" smtClean="0"/>
          </a:p>
          <a:p>
            <a:pPr algn="l"/>
            <a:r>
              <a:rPr lang="ja-JP" altLang="en-US" sz="1200" dirty="0" smtClean="0"/>
              <a:t>入力電圧にラベルを付けて、わかりやすくします。</a:t>
            </a:r>
            <a:endParaRPr lang="en-US" altLang="ja-JP" sz="1200" dirty="0" smtClean="0"/>
          </a:p>
          <a:p>
            <a:pPr algn="l"/>
            <a:r>
              <a:rPr lang="ja-JP" altLang="en-US" sz="1200" dirty="0" smtClean="0"/>
              <a:t>同じくショートカット</a:t>
            </a:r>
            <a:r>
              <a:rPr lang="en-US" altLang="ja-JP" sz="1200" dirty="0" smtClean="0"/>
              <a:t>f4</a:t>
            </a:r>
            <a:r>
              <a:rPr lang="ja-JP" altLang="en-US" sz="1200" dirty="0" smtClean="0"/>
              <a:t>から適当な名前でラベルを作成します。</a:t>
            </a:r>
            <a:endParaRPr lang="en-US" altLang="ja-JP" sz="1200" dirty="0" smtClean="0"/>
          </a:p>
          <a:p>
            <a:pPr algn="l"/>
            <a:endParaRPr lang="en-US" altLang="ja-JP" sz="1200" dirty="0"/>
          </a:p>
          <a:p>
            <a:pPr algn="l"/>
            <a:r>
              <a:rPr lang="ja-JP" altLang="en-US" sz="1200" dirty="0" smtClean="0"/>
              <a:t>続いてスピーカ部分を作成します。</a:t>
            </a:r>
            <a:endParaRPr lang="en-US" altLang="ja-JP" sz="1200" dirty="0" smtClean="0"/>
          </a:p>
          <a:p>
            <a:pPr algn="l"/>
            <a:r>
              <a:rPr lang="ja-JP" altLang="en-US" sz="1200" dirty="0" smtClean="0"/>
              <a:t>まずは電気抵抗を配置します。レジスタで選択できます。基本的な素子は右上のボタンからも配置できます。</a:t>
            </a:r>
            <a:endParaRPr lang="en-US" altLang="ja-JP" sz="1200" dirty="0" smtClean="0"/>
          </a:p>
          <a:p>
            <a:pPr algn="l"/>
            <a:endParaRPr lang="en-US" altLang="ja-JP" sz="1200" dirty="0"/>
          </a:p>
          <a:p>
            <a:pPr algn="l"/>
            <a:r>
              <a:rPr lang="ja-JP" altLang="en-US" sz="1200" dirty="0" smtClean="0"/>
              <a:t>続いてインダクタンスです</a:t>
            </a:r>
            <a:endParaRPr lang="en-US" altLang="ja-JP" sz="1200" dirty="0" smtClean="0"/>
          </a:p>
          <a:p>
            <a:pPr algn="l"/>
            <a:r>
              <a:rPr lang="ja-JP" altLang="en-US" sz="1200" dirty="0"/>
              <a:t>同様</a:t>
            </a:r>
            <a:r>
              <a:rPr lang="ja-JP" altLang="en-US" sz="1200" dirty="0" smtClean="0"/>
              <a:t>に</a:t>
            </a:r>
            <a:r>
              <a:rPr lang="en-US" altLang="ja-JP" sz="1200" dirty="0" err="1" smtClean="0"/>
              <a:t>ind</a:t>
            </a:r>
            <a:r>
              <a:rPr lang="ja-JP" altLang="en-US" sz="1200" dirty="0" smtClean="0"/>
              <a:t>で検索して配置します。</a:t>
            </a:r>
            <a:endParaRPr lang="en-US" altLang="ja-JP" sz="1200" dirty="0" smtClean="0"/>
          </a:p>
          <a:p>
            <a:pPr algn="l"/>
            <a:endParaRPr lang="en-US" altLang="ja-JP" sz="1200" dirty="0" smtClean="0"/>
          </a:p>
          <a:p>
            <a:pPr algn="l"/>
            <a:r>
              <a:rPr lang="ja-JP" altLang="en-US" sz="1200" dirty="0" smtClean="0"/>
              <a:t>スピー</a:t>
            </a:r>
            <a:r>
              <a:rPr lang="ja-JP" altLang="en-US" sz="1200" dirty="0"/>
              <a:t>カ</a:t>
            </a:r>
            <a:r>
              <a:rPr lang="ja-JP" altLang="en-US" sz="1200" dirty="0" smtClean="0"/>
              <a:t>のグランドを配置します。</a:t>
            </a:r>
            <a:endParaRPr lang="en-US" altLang="ja-JP" sz="1200" dirty="0" smtClean="0"/>
          </a:p>
          <a:p>
            <a:pPr algn="l"/>
            <a:endParaRPr lang="en-US" altLang="ja-JP" sz="1200" dirty="0"/>
          </a:p>
          <a:p>
            <a:pPr algn="l"/>
            <a:r>
              <a:rPr lang="ja-JP" altLang="en-US" sz="1200" dirty="0" smtClean="0"/>
              <a:t>最初に作った</a:t>
            </a:r>
            <a:r>
              <a:rPr lang="en-US" altLang="ja-JP" sz="1200" dirty="0" smtClean="0"/>
              <a:t>input</a:t>
            </a:r>
            <a:r>
              <a:rPr lang="ja-JP" altLang="en-US" sz="1200" dirty="0" smtClean="0"/>
              <a:t>のラベルを複製してスピーカに入力する準備をします。</a:t>
            </a:r>
            <a:endParaRPr lang="en-US" altLang="ja-JP" sz="1200" dirty="0" smtClean="0"/>
          </a:p>
          <a:p>
            <a:pPr algn="l"/>
            <a:r>
              <a:rPr lang="ja-JP" altLang="en-US" sz="1200" dirty="0" smtClean="0"/>
              <a:t>複製はショートカット</a:t>
            </a:r>
            <a:r>
              <a:rPr lang="en-US" altLang="ja-JP" sz="1200" dirty="0" smtClean="0"/>
              <a:t>f6</a:t>
            </a:r>
            <a:r>
              <a:rPr lang="ja-JP" altLang="en-US" sz="1200" dirty="0" err="1" smtClean="0"/>
              <a:t>で</a:t>
            </a:r>
            <a:r>
              <a:rPr lang="ja-JP" altLang="en-US" sz="1200" dirty="0" smtClean="0"/>
              <a:t>できます。</a:t>
            </a:r>
            <a:endParaRPr lang="en-US" altLang="ja-JP" sz="1200" dirty="0"/>
          </a:p>
          <a:p>
            <a:pPr algn="l"/>
            <a:endParaRPr lang="en-US" altLang="ja-JP" sz="1200" dirty="0"/>
          </a:p>
          <a:p>
            <a:pPr algn="l"/>
            <a:r>
              <a:rPr lang="ja-JP" altLang="en-US" sz="1200" dirty="0" smtClean="0"/>
              <a:t>最後にスピーカ部品を結線します。ショートカットは</a:t>
            </a:r>
            <a:r>
              <a:rPr lang="en-US" altLang="ja-JP" sz="1200" dirty="0" smtClean="0"/>
              <a:t>f3</a:t>
            </a:r>
            <a:r>
              <a:rPr lang="ja-JP" altLang="en-US" sz="1200" dirty="0" smtClean="0"/>
              <a:t>から呼び出せます。</a:t>
            </a:r>
            <a:endParaRPr lang="en-US" altLang="ja-JP" sz="1200" dirty="0" smtClean="0"/>
          </a:p>
          <a:p>
            <a:pPr algn="l"/>
            <a:endParaRPr lang="en-US" altLang="ja-JP" sz="1200" dirty="0" smtClean="0"/>
          </a:p>
          <a:p>
            <a:pPr algn="l"/>
            <a:r>
              <a:rPr lang="ja-JP" altLang="en-US" sz="1200" dirty="0" smtClean="0"/>
              <a:t>一旦回路を保存しておきます。</a:t>
            </a:r>
            <a:endParaRPr lang="en-US" altLang="ja-JP" sz="1200" dirty="0"/>
          </a:p>
          <a:p>
            <a:pPr algn="l"/>
            <a:endParaRPr lang="en-US" altLang="ja-JP" sz="1200" dirty="0"/>
          </a:p>
          <a:p>
            <a:pPr algn="l"/>
            <a:r>
              <a:rPr lang="en-US" altLang="ja-JP" sz="1200" dirty="0" err="1" smtClean="0"/>
              <a:t>Ltspice</a:t>
            </a:r>
            <a:r>
              <a:rPr lang="ja-JP" altLang="en-US" sz="1200" dirty="0" smtClean="0"/>
              <a:t>では様々な解析ができますが、よく使うのは過渡解析と交流解析になると思います。</a:t>
            </a:r>
            <a:endParaRPr lang="en-US" altLang="ja-JP" sz="1200" dirty="0" smtClean="0"/>
          </a:p>
          <a:p>
            <a:pPr algn="l"/>
            <a:endParaRPr lang="en-US" altLang="ja-JP" sz="1200" dirty="0"/>
          </a:p>
          <a:p>
            <a:pPr algn="l"/>
            <a:r>
              <a:rPr lang="ja-JP" altLang="en-US" sz="1200" dirty="0" smtClean="0"/>
              <a:t>画面を右クリックして、ドラフト、スパイスダイレクティブ、と進んで、記述するのですが、簡単のためにヘルプミーエディットというものを使います。</a:t>
            </a:r>
            <a:endParaRPr lang="en-US" altLang="ja-JP" sz="1200" dirty="0" smtClean="0"/>
          </a:p>
          <a:p>
            <a:pPr algn="l"/>
            <a:r>
              <a:rPr lang="ja-JP" altLang="en-US" sz="1200" dirty="0" smtClean="0"/>
              <a:t>解析コマンドに必要な引数を説明付きで設定できます。</a:t>
            </a:r>
            <a:endParaRPr lang="en-US" altLang="ja-JP" sz="1200" dirty="0" smtClean="0"/>
          </a:p>
          <a:p>
            <a:pPr algn="l"/>
            <a:r>
              <a:rPr lang="ja-JP" altLang="en-US" sz="1200" dirty="0" smtClean="0"/>
              <a:t>右クリックからヘルプミーエディット、アナリシスコマンド、と進みます。</a:t>
            </a:r>
            <a:endParaRPr lang="en-US" altLang="ja-JP" sz="1200" dirty="0" smtClean="0"/>
          </a:p>
        </p:txBody>
      </p:sp>
      <p:sp>
        <p:nvSpPr>
          <p:cNvPr id="5" name="正方形/長方形 4"/>
          <p:cNvSpPr/>
          <p:nvPr/>
        </p:nvSpPr>
        <p:spPr>
          <a:xfrm>
            <a:off x="6910786" y="1517080"/>
            <a:ext cx="5356591" cy="6924973"/>
          </a:xfrm>
          <a:prstGeom prst="rect">
            <a:avLst/>
          </a:prstGeom>
        </p:spPr>
        <p:txBody>
          <a:bodyPr wrap="square">
            <a:spAutoFit/>
          </a:bodyPr>
          <a:lstStyle/>
          <a:p>
            <a:pPr algn="l"/>
            <a:r>
              <a:rPr lang="ja-JP" altLang="en-US" sz="1200" dirty="0" smtClean="0"/>
              <a:t>上の</a:t>
            </a:r>
            <a:r>
              <a:rPr lang="ja-JP" altLang="en-US" sz="1200" dirty="0" err="1" smtClean="0"/>
              <a:t>たぶ</a:t>
            </a:r>
            <a:r>
              <a:rPr lang="ja-JP" altLang="en-US" sz="1200" dirty="0" smtClean="0"/>
              <a:t>から解析の種類を選べます。</a:t>
            </a:r>
            <a:endParaRPr lang="en-US" altLang="ja-JP" sz="1200" dirty="0" smtClean="0"/>
          </a:p>
          <a:p>
            <a:pPr algn="l"/>
            <a:endParaRPr lang="en-US" altLang="ja-JP" sz="1200" dirty="0"/>
          </a:p>
          <a:p>
            <a:pPr algn="l"/>
            <a:r>
              <a:rPr lang="ja-JP" altLang="en-US" sz="1200" dirty="0" smtClean="0"/>
              <a:t>まずはトランジェント解析・過渡解析をやってみましょう</a:t>
            </a:r>
            <a:endParaRPr lang="en-US" altLang="ja-JP" sz="1200" dirty="0" smtClean="0"/>
          </a:p>
          <a:p>
            <a:pPr algn="l"/>
            <a:endParaRPr lang="en-US" altLang="ja-JP" sz="1200" dirty="0"/>
          </a:p>
          <a:p>
            <a:pPr algn="l"/>
            <a:r>
              <a:rPr lang="ja-JP" altLang="en-US" sz="1200" dirty="0" smtClean="0"/>
              <a:t>解析終了時間と記録開始時間を設定して</a:t>
            </a:r>
            <a:r>
              <a:rPr lang="en-US" altLang="ja-JP" sz="1200" dirty="0" smtClean="0"/>
              <a:t>OK</a:t>
            </a:r>
            <a:r>
              <a:rPr lang="ja-JP" altLang="en-US" sz="1200" dirty="0" smtClean="0"/>
              <a:t>を押すと、</a:t>
            </a:r>
            <a:endParaRPr lang="en-US" altLang="ja-JP" sz="1200" dirty="0" smtClean="0"/>
          </a:p>
          <a:p>
            <a:pPr algn="l"/>
            <a:r>
              <a:rPr lang="ja-JP" altLang="en-US" sz="1200" dirty="0" smtClean="0"/>
              <a:t>この</a:t>
            </a:r>
            <a:r>
              <a:rPr lang="ja-JP" altLang="en-US" sz="1200" dirty="0"/>
              <a:t>条件</a:t>
            </a:r>
            <a:r>
              <a:rPr lang="ja-JP" altLang="en-US" sz="1200" dirty="0" smtClean="0"/>
              <a:t>で</a:t>
            </a:r>
            <a:r>
              <a:rPr lang="ja-JP" altLang="en-US" sz="1200" dirty="0"/>
              <a:t>解析</a:t>
            </a:r>
            <a:r>
              <a:rPr lang="ja-JP" altLang="en-US" sz="1200" dirty="0" smtClean="0"/>
              <a:t>できるコマンドが生成され配置できます。</a:t>
            </a:r>
            <a:endParaRPr lang="en-US" altLang="ja-JP" sz="1200" dirty="0" smtClean="0"/>
          </a:p>
          <a:p>
            <a:pPr algn="l"/>
            <a:endParaRPr lang="en-US" altLang="ja-JP" sz="1200" dirty="0"/>
          </a:p>
          <a:p>
            <a:pPr algn="l"/>
            <a:r>
              <a:rPr lang="ja-JP" altLang="en-US" sz="1200" dirty="0" smtClean="0"/>
              <a:t>次に電圧源の設定をします。右クリックから、アドバンスを選ぶと、</a:t>
            </a:r>
            <a:endParaRPr lang="en-US" altLang="ja-JP" sz="1200" dirty="0" smtClean="0"/>
          </a:p>
          <a:p>
            <a:pPr algn="l"/>
            <a:r>
              <a:rPr lang="ja-JP" altLang="en-US" sz="1200" dirty="0" smtClean="0"/>
              <a:t>詳細</a:t>
            </a:r>
            <a:r>
              <a:rPr lang="ja-JP" altLang="en-US" sz="1200" dirty="0"/>
              <a:t>条件</a:t>
            </a:r>
            <a:r>
              <a:rPr lang="ja-JP" altLang="en-US" sz="1200" dirty="0" smtClean="0"/>
              <a:t>が</a:t>
            </a:r>
            <a:r>
              <a:rPr lang="ja-JP" altLang="en-US" sz="1200" dirty="0"/>
              <a:t>設定</a:t>
            </a:r>
            <a:r>
              <a:rPr lang="ja-JP" altLang="en-US" sz="1200" dirty="0" smtClean="0"/>
              <a:t>できます。</a:t>
            </a:r>
            <a:endParaRPr lang="en-US" altLang="ja-JP" sz="1200" dirty="0" smtClean="0"/>
          </a:p>
          <a:p>
            <a:pPr algn="l"/>
            <a:r>
              <a:rPr lang="ja-JP" altLang="en-US" sz="1200" dirty="0" smtClean="0"/>
              <a:t>適当に、サインは、振幅は</a:t>
            </a:r>
            <a:r>
              <a:rPr lang="en-US" altLang="ja-JP" sz="1200" dirty="0" smtClean="0"/>
              <a:t>1V, </a:t>
            </a:r>
            <a:r>
              <a:rPr lang="ja-JP" altLang="en-US" sz="1200" dirty="0" smtClean="0"/>
              <a:t>周波数は</a:t>
            </a:r>
            <a:r>
              <a:rPr lang="en-US" altLang="ja-JP" sz="1200" dirty="0" smtClean="0"/>
              <a:t>100H</a:t>
            </a:r>
            <a:r>
              <a:rPr lang="ja-JP" altLang="en-US" sz="1200" dirty="0" err="1" smtClean="0"/>
              <a:t>ｚ</a:t>
            </a:r>
            <a:r>
              <a:rPr lang="ja-JP" altLang="en-US" sz="1200" dirty="0" smtClean="0"/>
              <a:t>としてみます。</a:t>
            </a:r>
            <a:endParaRPr lang="en-US" altLang="ja-JP" sz="1200" dirty="0" smtClean="0"/>
          </a:p>
          <a:p>
            <a:pPr algn="l"/>
            <a:r>
              <a:rPr lang="en-US" altLang="ja-JP" sz="1200" dirty="0" smtClean="0"/>
              <a:t>OK</a:t>
            </a:r>
            <a:r>
              <a:rPr lang="ja-JP" altLang="en-US" sz="1200" dirty="0" smtClean="0"/>
              <a:t>を押すと設定が反映されました。</a:t>
            </a:r>
            <a:endParaRPr lang="en-US" altLang="ja-JP" sz="1200" dirty="0" smtClean="0"/>
          </a:p>
          <a:p>
            <a:pPr algn="l"/>
            <a:endParaRPr lang="en-US" altLang="ja-JP" sz="1200" dirty="0"/>
          </a:p>
          <a:p>
            <a:pPr algn="l"/>
            <a:r>
              <a:rPr lang="ja-JP" altLang="en-US" sz="1200" dirty="0" smtClean="0"/>
              <a:t>続いて、スピーカのパラメタを設定します。</a:t>
            </a:r>
            <a:endParaRPr lang="en-US" altLang="ja-JP" sz="1200" dirty="0" smtClean="0"/>
          </a:p>
          <a:p>
            <a:pPr algn="l"/>
            <a:r>
              <a:rPr lang="ja-JP" altLang="en-US" sz="1200" dirty="0" smtClean="0"/>
              <a:t>今回は</a:t>
            </a:r>
            <a:r>
              <a:rPr lang="en-US" altLang="ja-JP" sz="1200" dirty="0" smtClean="0"/>
              <a:t>TS</a:t>
            </a:r>
            <a:r>
              <a:rPr lang="ja-JP" altLang="en-US" sz="1200" dirty="0" smtClean="0"/>
              <a:t>パラメータからそのまま入力します。</a:t>
            </a:r>
            <a:endParaRPr lang="en-US" altLang="ja-JP" sz="1200" dirty="0"/>
          </a:p>
          <a:p>
            <a:pPr algn="l"/>
            <a:endParaRPr lang="en-US" altLang="ja-JP" sz="1200" dirty="0" smtClean="0"/>
          </a:p>
          <a:p>
            <a:pPr algn="l"/>
            <a:r>
              <a:rPr lang="ja-JP" altLang="en-US" sz="1200" dirty="0"/>
              <a:t>素子</a:t>
            </a:r>
            <a:r>
              <a:rPr lang="ja-JP" altLang="en-US" sz="1200" dirty="0" smtClean="0"/>
              <a:t>を右クリックすると入力する画面が開きます。</a:t>
            </a:r>
            <a:endParaRPr lang="en-US" altLang="ja-JP" sz="1200" dirty="0" smtClean="0"/>
          </a:p>
          <a:p>
            <a:pPr algn="l"/>
            <a:r>
              <a:rPr lang="en-US" altLang="ja-JP" sz="1200" dirty="0" err="1" smtClean="0"/>
              <a:t>Klippel</a:t>
            </a:r>
            <a:r>
              <a:rPr lang="ja-JP" altLang="en-US" sz="1200" dirty="0" smtClean="0"/>
              <a:t>だとミリヘンリーの単位になっているので、注意してください。</a:t>
            </a:r>
            <a:endParaRPr lang="en-US" altLang="ja-JP" sz="1200" dirty="0" smtClean="0"/>
          </a:p>
          <a:p>
            <a:pPr algn="l"/>
            <a:r>
              <a:rPr lang="en-US" altLang="ja-JP" sz="1200" dirty="0" smtClean="0"/>
              <a:t>e</a:t>
            </a:r>
            <a:r>
              <a:rPr lang="ja-JP" altLang="en-US" sz="1200" dirty="0" smtClean="0"/>
              <a:t>表記でべき乗を使えます。</a:t>
            </a:r>
            <a:endParaRPr lang="en-US" altLang="ja-JP" sz="1200" dirty="0" smtClean="0"/>
          </a:p>
          <a:p>
            <a:pPr algn="l"/>
            <a:endParaRPr lang="en-US" altLang="ja-JP" sz="1200" dirty="0"/>
          </a:p>
          <a:p>
            <a:pPr algn="l"/>
            <a:r>
              <a:rPr lang="ja-JP" altLang="en-US" sz="1200" dirty="0" smtClean="0"/>
              <a:t>早速</a:t>
            </a:r>
            <a:r>
              <a:rPr lang="ja-JP" altLang="en-US" sz="1200" dirty="0"/>
              <a:t>解析</a:t>
            </a:r>
            <a:r>
              <a:rPr lang="ja-JP" altLang="en-US" sz="1200" dirty="0" smtClean="0"/>
              <a:t>してみましょう。</a:t>
            </a:r>
            <a:endParaRPr lang="en-US" altLang="ja-JP" sz="1200" dirty="0" smtClean="0"/>
          </a:p>
          <a:p>
            <a:pPr algn="l"/>
            <a:r>
              <a:rPr lang="ja-JP" altLang="en-US" sz="1200" dirty="0"/>
              <a:t>上部</a:t>
            </a:r>
            <a:r>
              <a:rPr lang="ja-JP" altLang="en-US" sz="1200" dirty="0" smtClean="0"/>
              <a:t>のランボタンから解析実行します。</a:t>
            </a:r>
            <a:endParaRPr lang="en-US" altLang="ja-JP" sz="1200" dirty="0" smtClean="0"/>
          </a:p>
          <a:p>
            <a:pPr algn="l"/>
            <a:endParaRPr lang="en-US" altLang="ja-JP" sz="1200" dirty="0"/>
          </a:p>
          <a:p>
            <a:pPr algn="l"/>
            <a:r>
              <a:rPr lang="ja-JP" altLang="en-US" sz="1200" dirty="0" smtClean="0"/>
              <a:t>別のウインドウが開きました、それと同時にいくつかの関連ファイルが</a:t>
            </a:r>
            <a:endParaRPr lang="en-US" altLang="ja-JP" sz="1200" dirty="0" smtClean="0"/>
          </a:p>
          <a:p>
            <a:pPr algn="l"/>
            <a:r>
              <a:rPr lang="ja-JP" altLang="en-US" sz="1200" dirty="0"/>
              <a:t>生成</a:t>
            </a:r>
            <a:r>
              <a:rPr lang="ja-JP" altLang="en-US" sz="1200" dirty="0" smtClean="0"/>
              <a:t>されたことがわかります。</a:t>
            </a:r>
            <a:endParaRPr lang="en-US" altLang="ja-JP" sz="1200" dirty="0" smtClean="0"/>
          </a:p>
          <a:p>
            <a:pPr algn="l"/>
            <a:r>
              <a:rPr lang="en-US" altLang="ja-JP" sz="1200" dirty="0" smtClean="0"/>
              <a:t>.raw</a:t>
            </a:r>
            <a:r>
              <a:rPr lang="ja-JP" altLang="en-US" sz="1200" dirty="0" smtClean="0"/>
              <a:t>ファイルに解析結果が入っています。</a:t>
            </a:r>
            <a:endParaRPr lang="en-US" altLang="ja-JP" sz="1200" dirty="0" smtClean="0"/>
          </a:p>
          <a:p>
            <a:pPr algn="l"/>
            <a:endParaRPr lang="en-US" altLang="ja-JP" sz="1200" dirty="0"/>
          </a:p>
          <a:p>
            <a:pPr algn="l"/>
            <a:r>
              <a:rPr lang="ja-JP" altLang="en-US" sz="1200" dirty="0" smtClean="0"/>
              <a:t>横並びがみやすいと思うので</a:t>
            </a:r>
            <a:r>
              <a:rPr lang="en-US" altLang="ja-JP" sz="1200" dirty="0" smtClean="0"/>
              <a:t>window</a:t>
            </a:r>
            <a:r>
              <a:rPr lang="ja-JP" altLang="en-US" sz="1200" dirty="0" smtClean="0"/>
              <a:t>から配置を変えます。</a:t>
            </a:r>
            <a:endParaRPr lang="en-US" altLang="ja-JP" sz="1200" dirty="0" smtClean="0"/>
          </a:p>
          <a:p>
            <a:pPr algn="l"/>
            <a:endParaRPr lang="en-US" altLang="ja-JP" sz="1200" dirty="0" smtClean="0"/>
          </a:p>
          <a:p>
            <a:pPr algn="l"/>
            <a:r>
              <a:rPr lang="ja-JP" altLang="en-US" sz="1200" dirty="0"/>
              <a:t>回路</a:t>
            </a:r>
            <a:r>
              <a:rPr lang="ja-JP" altLang="en-US" sz="1200" dirty="0" smtClean="0"/>
              <a:t>の素子上でカーソルが変わったところをクリックすると、その値がグラフにプロットされます。</a:t>
            </a:r>
            <a:endParaRPr lang="en-US" altLang="ja-JP" sz="1200" dirty="0" smtClean="0"/>
          </a:p>
          <a:p>
            <a:pPr algn="l"/>
            <a:r>
              <a:rPr lang="ja-JP" altLang="en-US" sz="1200" dirty="0" smtClean="0"/>
              <a:t>いま選択したのは電源電圧です。振幅</a:t>
            </a:r>
            <a:r>
              <a:rPr lang="en-US" altLang="ja-JP" sz="1200" dirty="0" smtClean="0"/>
              <a:t>1V100Hz</a:t>
            </a:r>
            <a:r>
              <a:rPr lang="ja-JP" altLang="en-US" sz="1200" dirty="0" smtClean="0"/>
              <a:t>と設定した通りになっています。</a:t>
            </a:r>
            <a:endParaRPr lang="en-US" altLang="ja-JP" sz="1200" dirty="0" smtClean="0"/>
          </a:p>
          <a:p>
            <a:pPr algn="l"/>
            <a:endParaRPr lang="en-US" altLang="ja-JP" sz="1200" dirty="0" smtClean="0"/>
          </a:p>
          <a:p>
            <a:pPr algn="l"/>
            <a:r>
              <a:rPr lang="ja-JP" altLang="en-US" sz="1200" dirty="0" smtClean="0"/>
              <a:t>グラフ画面</a:t>
            </a:r>
            <a:r>
              <a:rPr lang="ja-JP" altLang="en-US" sz="1200" dirty="0"/>
              <a:t>上</a:t>
            </a:r>
            <a:r>
              <a:rPr lang="ja-JP" altLang="en-US" sz="1200" dirty="0" smtClean="0"/>
              <a:t>で右クリック、アドプロっと</a:t>
            </a:r>
            <a:r>
              <a:rPr lang="ja-JP" altLang="en-US" sz="1200" dirty="0" err="1" smtClean="0"/>
              <a:t>ぺ</a:t>
            </a:r>
            <a:r>
              <a:rPr lang="ja-JP" altLang="en-US" sz="1200" dirty="0" smtClean="0"/>
              <a:t>ー</a:t>
            </a:r>
            <a:r>
              <a:rPr lang="ja-JP" altLang="en-US" sz="1200" dirty="0" err="1" smtClean="0"/>
              <a:t>んで</a:t>
            </a:r>
            <a:r>
              <a:rPr lang="ja-JP" altLang="en-US" sz="1200" dirty="0" smtClean="0"/>
              <a:t>グラフを追加できます。</a:t>
            </a:r>
            <a:endParaRPr lang="en-US" altLang="ja-JP" sz="1200" dirty="0" smtClean="0"/>
          </a:p>
          <a:p>
            <a:pPr algn="l"/>
            <a:r>
              <a:rPr lang="ja-JP" altLang="en-US" sz="1200" dirty="0"/>
              <a:t>スピーカ</a:t>
            </a:r>
            <a:r>
              <a:rPr lang="ja-JP" altLang="en-US" sz="1200" dirty="0" smtClean="0"/>
              <a:t>に流れる</a:t>
            </a:r>
            <a:r>
              <a:rPr lang="ja-JP" altLang="en-US" sz="1200" dirty="0"/>
              <a:t>電流</a:t>
            </a:r>
            <a:r>
              <a:rPr lang="ja-JP" altLang="en-US" sz="1200" dirty="0" smtClean="0"/>
              <a:t>を拾ってみます。</a:t>
            </a:r>
            <a:endParaRPr lang="en-US" altLang="ja-JP" sz="1200" dirty="0" smtClean="0"/>
          </a:p>
          <a:p>
            <a:pPr algn="l"/>
            <a:endParaRPr lang="en-US" altLang="ja-JP" sz="1200" dirty="0"/>
          </a:p>
          <a:p>
            <a:pPr algn="l"/>
            <a:r>
              <a:rPr lang="en-US" altLang="ja-JP" sz="1200" dirty="0" smtClean="0"/>
              <a:t>100Hz</a:t>
            </a:r>
            <a:r>
              <a:rPr lang="ja-JP" altLang="en-US" sz="1200" dirty="0" smtClean="0"/>
              <a:t>と周波数が低いので、電気抵抗が支配的となり、電圧と電流が同位相になっています。</a:t>
            </a:r>
            <a:endParaRPr lang="en-US" altLang="ja-JP" sz="1200" dirty="0" smtClean="0"/>
          </a:p>
        </p:txBody>
      </p:sp>
    </p:spTree>
    <p:extLst>
      <p:ext uri="{BB962C8B-B14F-4D97-AF65-F5344CB8AC3E}">
        <p14:creationId xmlns:p14="http://schemas.microsoft.com/office/powerpoint/2010/main" val="361554189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670375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Demo00</a:t>
            </a:r>
            <a:r>
              <a:rPr lang="ja-JP" altLang="en-US" dirty="0">
                <a:latin typeface="ＭＳ Ｐゴシック" panose="020B0600070205080204" pitchFamily="50" charset="-128"/>
                <a:ea typeface="ＭＳ Ｐゴシック" panose="020B0600070205080204" pitchFamily="50" charset="-128"/>
              </a:rPr>
              <a:t>　スピーカの電気回路とその解析例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6370975"/>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a:p>
          <a:p>
            <a:pPr algn="l"/>
            <a:r>
              <a:rPr lang="ja-JP" altLang="en-US" sz="1200" dirty="0" smtClean="0"/>
              <a:t>今度は同じ回路で交流会席をしてみましょう</a:t>
            </a:r>
            <a:endParaRPr lang="en-US" altLang="ja-JP" sz="1200" dirty="0" smtClean="0"/>
          </a:p>
          <a:p>
            <a:pPr algn="l"/>
            <a:endParaRPr lang="en-US" altLang="ja-JP" sz="1200" dirty="0"/>
          </a:p>
          <a:p>
            <a:pPr algn="l"/>
            <a:r>
              <a:rPr lang="ja-JP" altLang="en-US" sz="1200" dirty="0" smtClean="0"/>
              <a:t>解析コマンドを右クリックして先ほど同様ヘルプミーエディットから</a:t>
            </a:r>
            <a:endParaRPr lang="en-US" altLang="ja-JP" sz="1200" dirty="0" smtClean="0"/>
          </a:p>
          <a:p>
            <a:pPr algn="l"/>
            <a:r>
              <a:rPr lang="ja-JP" altLang="en-US" sz="1200" dirty="0" smtClean="0"/>
              <a:t>今負</a:t>
            </a:r>
            <a:r>
              <a:rPr lang="ja-JP" altLang="en-US" sz="1200" dirty="0"/>
              <a:t>度</a:t>
            </a:r>
            <a:r>
              <a:rPr lang="ja-JP" altLang="en-US" sz="1200" dirty="0" smtClean="0"/>
              <a:t>は</a:t>
            </a:r>
            <a:r>
              <a:rPr lang="en-US" altLang="ja-JP" sz="1200" dirty="0" smtClean="0"/>
              <a:t>AC</a:t>
            </a:r>
            <a:r>
              <a:rPr lang="ja-JP" altLang="en-US" sz="1200" dirty="0" smtClean="0"/>
              <a:t>アナリシスのタブを開きます。</a:t>
            </a:r>
            <a:endParaRPr lang="en-US" altLang="ja-JP" sz="1200" dirty="0" smtClean="0"/>
          </a:p>
          <a:p>
            <a:pPr algn="l"/>
            <a:endParaRPr lang="en-US" altLang="ja-JP" sz="1200" dirty="0"/>
          </a:p>
          <a:p>
            <a:pPr algn="l"/>
            <a:r>
              <a:rPr lang="ja-JP" altLang="en-US" sz="1200" dirty="0" smtClean="0"/>
              <a:t>スイープタイプとそれに入る点数、開始修了の周波数を指定します。</a:t>
            </a:r>
            <a:endParaRPr lang="en-US" altLang="ja-JP" sz="1200" dirty="0" smtClean="0"/>
          </a:p>
          <a:p>
            <a:pPr algn="l"/>
            <a:endParaRPr lang="en-US" altLang="ja-JP" sz="1200" dirty="0"/>
          </a:p>
          <a:p>
            <a:pPr algn="l"/>
            <a:r>
              <a:rPr lang="ja-JP" altLang="en-US" sz="1200" dirty="0" smtClean="0"/>
              <a:t>過渡解析のコマンドはコメントアウトしておきましょう、</a:t>
            </a:r>
            <a:endParaRPr lang="en-US" altLang="ja-JP" sz="1200" dirty="0" smtClean="0"/>
          </a:p>
          <a:p>
            <a:pPr algn="l"/>
            <a:r>
              <a:rPr lang="ja-JP" altLang="en-US" sz="1200" dirty="0" smtClean="0"/>
              <a:t>セミコロン以降は無視されるので、行の左端にセミコロンを入力します。</a:t>
            </a:r>
            <a:endParaRPr lang="en-US" altLang="ja-JP" sz="1200" dirty="0" smtClean="0"/>
          </a:p>
          <a:p>
            <a:pPr algn="l"/>
            <a:endParaRPr lang="en-US" altLang="ja-JP" sz="1200" dirty="0"/>
          </a:p>
          <a:p>
            <a:pPr algn="l"/>
            <a:r>
              <a:rPr lang="ja-JP" altLang="en-US" sz="1200" dirty="0" smtClean="0"/>
              <a:t>電圧源も</a:t>
            </a:r>
            <a:r>
              <a:rPr lang="en-US" altLang="ja-JP" sz="1200" dirty="0" smtClean="0"/>
              <a:t>AC</a:t>
            </a:r>
            <a:r>
              <a:rPr lang="ja-JP" altLang="en-US" sz="1200" dirty="0" smtClean="0"/>
              <a:t>解析用の設定にします。</a:t>
            </a:r>
            <a:endParaRPr lang="en-US" altLang="ja-JP" sz="1200" dirty="0" smtClean="0"/>
          </a:p>
          <a:p>
            <a:pPr algn="l"/>
            <a:r>
              <a:rPr lang="ja-JP" altLang="en-US" sz="1200" dirty="0"/>
              <a:t>右側</a:t>
            </a:r>
            <a:r>
              <a:rPr lang="ja-JP" altLang="en-US" sz="1200" dirty="0" smtClean="0"/>
              <a:t>に振幅を入力します</a:t>
            </a:r>
            <a:endParaRPr lang="en-US" altLang="ja-JP" sz="1200" dirty="0"/>
          </a:p>
          <a:p>
            <a:pPr algn="l"/>
            <a:endParaRPr lang="en-US" altLang="ja-JP" sz="1200" dirty="0" smtClean="0"/>
          </a:p>
          <a:p>
            <a:pPr algn="l"/>
            <a:r>
              <a:rPr lang="ja-JP" altLang="en-US" sz="1200" dirty="0" smtClean="0"/>
              <a:t>解析実行します。</a:t>
            </a:r>
            <a:endParaRPr lang="en-US" altLang="ja-JP" sz="1200" dirty="0" smtClean="0"/>
          </a:p>
          <a:p>
            <a:pPr algn="l"/>
            <a:endParaRPr lang="en-US" altLang="ja-JP" sz="1200" dirty="0"/>
          </a:p>
          <a:p>
            <a:pPr algn="l"/>
            <a:r>
              <a:rPr lang="ja-JP" altLang="en-US" sz="1200" dirty="0" smtClean="0"/>
              <a:t>右側のグラフが更新されました、横軸が時間から周波数になっています</a:t>
            </a:r>
            <a:r>
              <a:rPr lang="ja-JP" altLang="en-US" sz="1200" dirty="0" err="1" smtClean="0"/>
              <a:t>ｌ</a:t>
            </a:r>
            <a:r>
              <a:rPr lang="ja-JP" altLang="en-US" sz="1200" dirty="0" smtClean="0"/>
              <a:t>。</a:t>
            </a:r>
            <a:endParaRPr lang="en-US" altLang="ja-JP" sz="1200" dirty="0" smtClean="0"/>
          </a:p>
          <a:p>
            <a:pPr algn="l"/>
            <a:endParaRPr lang="en-US" altLang="ja-JP" sz="1200" dirty="0"/>
          </a:p>
          <a:p>
            <a:pPr algn="l"/>
            <a:r>
              <a:rPr lang="ja-JP" altLang="en-US" sz="1200" dirty="0" smtClean="0"/>
              <a:t>電気インピーダンスをプロットしてみましょう</a:t>
            </a:r>
            <a:endParaRPr lang="en-US" altLang="ja-JP" sz="1200" dirty="0"/>
          </a:p>
          <a:p>
            <a:pPr algn="l"/>
            <a:r>
              <a:rPr lang="ja-JP" altLang="en-US" sz="1200" dirty="0" smtClean="0"/>
              <a:t>電気インピーダンスは電圧割る電流なので、</a:t>
            </a:r>
            <a:r>
              <a:rPr lang="en-US" altLang="ja-JP" sz="1200" dirty="0" err="1" smtClean="0"/>
              <a:t>Vinput</a:t>
            </a:r>
            <a:r>
              <a:rPr lang="ja-JP" altLang="en-US" sz="1200" dirty="0" smtClean="0"/>
              <a:t>わるスピーカを流れる電流とします</a:t>
            </a:r>
            <a:endParaRPr lang="en-US" altLang="ja-JP" sz="1200" dirty="0" smtClean="0"/>
          </a:p>
          <a:p>
            <a:pPr algn="l"/>
            <a:endParaRPr lang="en-US" altLang="ja-JP" sz="1200" dirty="0"/>
          </a:p>
          <a:p>
            <a:pPr algn="l"/>
            <a:r>
              <a:rPr lang="ja-JP" altLang="en-US" sz="1200" dirty="0" smtClean="0"/>
              <a:t>グラフの表示を変えると、単位が</a:t>
            </a:r>
            <a:r>
              <a:rPr lang="en-US" altLang="ja-JP" sz="1200" dirty="0" smtClean="0"/>
              <a:t>ohm</a:t>
            </a:r>
            <a:r>
              <a:rPr lang="ja-JP" altLang="en-US" sz="1200" dirty="0" smtClean="0"/>
              <a:t>になっていることがわかります。</a:t>
            </a:r>
            <a:endParaRPr lang="en-US" altLang="ja-JP" sz="1200" dirty="0" smtClean="0"/>
          </a:p>
          <a:p>
            <a:pPr algn="l"/>
            <a:r>
              <a:rPr lang="ja-JP" altLang="en-US" sz="1200" dirty="0" smtClean="0"/>
              <a:t>高い</a:t>
            </a:r>
            <a:r>
              <a:rPr lang="ja-JP" altLang="en-US" sz="1200" dirty="0"/>
              <a:t>周波数</a:t>
            </a:r>
            <a:r>
              <a:rPr lang="ja-JP" altLang="en-US" sz="1200" dirty="0" smtClean="0"/>
              <a:t>では周波数がかかっているインダクタンス成分が大きくなるので</a:t>
            </a:r>
            <a:endParaRPr lang="en-US" altLang="ja-JP" sz="1200" dirty="0" smtClean="0"/>
          </a:p>
          <a:p>
            <a:pPr algn="l"/>
            <a:r>
              <a:rPr lang="ja-JP" altLang="en-US" sz="1200" dirty="0" smtClean="0"/>
              <a:t>このような周波数特性になります。</a:t>
            </a:r>
            <a:endParaRPr lang="en-US" altLang="ja-JP" sz="1200" dirty="0" smtClean="0"/>
          </a:p>
          <a:p>
            <a:pPr algn="l"/>
            <a:r>
              <a:rPr lang="ja-JP" altLang="en-US" sz="1200" dirty="0" smtClean="0"/>
              <a:t>それに伴い、高い周波数では位相も</a:t>
            </a:r>
            <a:r>
              <a:rPr lang="ja-JP" altLang="en-US" sz="1200" dirty="0"/>
              <a:t>電圧に</a:t>
            </a:r>
            <a:r>
              <a:rPr lang="ja-JP" altLang="en-US" sz="1200" dirty="0" smtClean="0"/>
              <a:t>対して電流が</a:t>
            </a:r>
            <a:r>
              <a:rPr lang="en-US" altLang="ja-JP" sz="1200" dirty="0" smtClean="0"/>
              <a:t>90</a:t>
            </a:r>
            <a:r>
              <a:rPr lang="ja-JP" altLang="en-US" sz="1200" dirty="0" smtClean="0"/>
              <a:t>度遅れます。</a:t>
            </a:r>
            <a:endParaRPr lang="en-US" altLang="ja-JP" sz="1200" dirty="0" smtClean="0"/>
          </a:p>
          <a:p>
            <a:pPr algn="l"/>
            <a:endParaRPr lang="en-US" altLang="ja-JP" sz="1200" dirty="0"/>
          </a:p>
          <a:p>
            <a:pPr algn="l"/>
            <a:r>
              <a:rPr lang="ja-JP" altLang="en-US" sz="1200" dirty="0" smtClean="0"/>
              <a:t>プロットセッティングを保存しておけば、それをリロードすることでグラフ</a:t>
            </a:r>
            <a:r>
              <a:rPr lang="ja-JP" altLang="en-US" sz="1200" dirty="0"/>
              <a:t>表示</a:t>
            </a:r>
            <a:r>
              <a:rPr lang="ja-JP" altLang="en-US" sz="1200" dirty="0" smtClean="0"/>
              <a:t>も</a:t>
            </a:r>
            <a:r>
              <a:rPr lang="ja-JP" altLang="en-US" sz="1200" dirty="0"/>
              <a:t>再現</a:t>
            </a:r>
            <a:r>
              <a:rPr lang="ja-JP" altLang="en-US" sz="1200" dirty="0" smtClean="0"/>
              <a:t>できます。</a:t>
            </a:r>
            <a:endParaRPr lang="en-US" altLang="ja-JP" sz="1200" dirty="0" smtClean="0"/>
          </a:p>
          <a:p>
            <a:pPr algn="l"/>
            <a:endParaRPr lang="en-US" altLang="ja-JP" sz="1200" dirty="0"/>
          </a:p>
          <a:p>
            <a:pPr algn="l"/>
            <a:r>
              <a:rPr lang="ja-JP" altLang="en-US" sz="1200" dirty="0" smtClean="0"/>
              <a:t>では、子のインピーダンスを実測と重ねてみます。</a:t>
            </a:r>
            <a:endParaRPr lang="en-US" altLang="ja-JP" sz="1200" dirty="0" smtClean="0"/>
          </a:p>
          <a:p>
            <a:pPr algn="l"/>
            <a:endParaRPr lang="en-US" altLang="ja-JP" sz="1200" dirty="0"/>
          </a:p>
          <a:p>
            <a:pPr algn="l"/>
            <a:r>
              <a:rPr lang="ja-JP" altLang="en-US" sz="1200" dirty="0" smtClean="0"/>
              <a:t>解析して生成された</a:t>
            </a:r>
            <a:r>
              <a:rPr lang="en-US" altLang="ja-JP" sz="1200" dirty="0" smtClean="0"/>
              <a:t>.raw</a:t>
            </a:r>
            <a:r>
              <a:rPr lang="ja-JP" altLang="en-US" sz="1200" dirty="0" smtClean="0"/>
              <a:t>ファイルからデータを読み取ります。</a:t>
            </a:r>
            <a:endParaRPr lang="en-US" altLang="ja-JP" sz="1200" dirty="0" smtClean="0"/>
          </a:p>
        </p:txBody>
      </p:sp>
      <p:sp>
        <p:nvSpPr>
          <p:cNvPr id="5" name="正方形/長方形 4"/>
          <p:cNvSpPr/>
          <p:nvPr/>
        </p:nvSpPr>
        <p:spPr>
          <a:xfrm>
            <a:off x="6910786" y="1517080"/>
            <a:ext cx="5356591" cy="1384995"/>
          </a:xfrm>
          <a:prstGeom prst="rect">
            <a:avLst/>
          </a:prstGeom>
        </p:spPr>
        <p:txBody>
          <a:bodyPr wrap="square">
            <a:spAutoFit/>
          </a:bodyPr>
          <a:lstStyle/>
          <a:p>
            <a:pPr algn="l"/>
            <a:r>
              <a:rPr lang="ja-JP" altLang="en-US" sz="1200" dirty="0" smtClean="0"/>
              <a:t>ピンクの線が</a:t>
            </a:r>
            <a:r>
              <a:rPr lang="en-US" altLang="ja-JP" sz="1200" dirty="0" smtClean="0"/>
              <a:t>Spice</a:t>
            </a:r>
            <a:r>
              <a:rPr lang="ja-JP" altLang="en-US" sz="1200" dirty="0" smtClean="0"/>
              <a:t>の結果です。</a:t>
            </a:r>
            <a:endParaRPr lang="en-US" altLang="ja-JP" sz="1200" dirty="0" smtClean="0"/>
          </a:p>
          <a:p>
            <a:pPr algn="l"/>
            <a:endParaRPr lang="en-US" altLang="ja-JP" sz="1200" dirty="0"/>
          </a:p>
          <a:p>
            <a:pPr algn="l"/>
            <a:r>
              <a:rPr lang="ja-JP" altLang="en-US" sz="1200" dirty="0" smtClean="0"/>
              <a:t>まだ機械回路が連成されていないので、</a:t>
            </a:r>
            <a:r>
              <a:rPr lang="en-US" altLang="ja-JP" sz="1200" dirty="0" smtClean="0"/>
              <a:t>f0</a:t>
            </a:r>
            <a:r>
              <a:rPr lang="ja-JP" altLang="en-US" sz="1200" dirty="0" smtClean="0"/>
              <a:t>付近の動インピーダンスがありませんが</a:t>
            </a:r>
            <a:endParaRPr lang="en-US" altLang="ja-JP" sz="1200" dirty="0" smtClean="0"/>
          </a:p>
          <a:p>
            <a:pPr algn="l"/>
            <a:r>
              <a:rPr lang="ja-JP" altLang="en-US" sz="1200" dirty="0" smtClean="0"/>
              <a:t>おおむね実測に近いといえると思います。</a:t>
            </a:r>
            <a:endParaRPr lang="en-US" altLang="ja-JP" sz="1200" dirty="0" smtClean="0"/>
          </a:p>
          <a:p>
            <a:pPr algn="l"/>
            <a:endParaRPr lang="en-US" altLang="ja-JP" sz="1200" dirty="0"/>
          </a:p>
          <a:p>
            <a:pPr algn="l"/>
            <a:r>
              <a:rPr lang="ja-JP" altLang="en-US" sz="1200" dirty="0" smtClean="0"/>
              <a:t>以上が電気回路の作成と解析例となります</a:t>
            </a:r>
            <a:r>
              <a:rPr lang="ja-JP" altLang="en-US" sz="1200" dirty="0"/>
              <a:t>。</a:t>
            </a:r>
            <a:endParaRPr lang="en-US" altLang="ja-JP" sz="1200" dirty="0" smtClean="0"/>
          </a:p>
        </p:txBody>
      </p:sp>
    </p:spTree>
    <p:extLst>
      <p:ext uri="{BB962C8B-B14F-4D97-AF65-F5344CB8AC3E}">
        <p14:creationId xmlns:p14="http://schemas.microsoft.com/office/powerpoint/2010/main" val="64977022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参考文献"/>
          <p:cNvSpPr txBox="1"/>
          <p:nvPr/>
        </p:nvSpPr>
        <p:spPr>
          <a:xfrm>
            <a:off x="322444" y="680891"/>
            <a:ext cx="670375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825500">
              <a:defRPr sz="2800" b="1" u="sng">
                <a:solidFill>
                  <a:srgbClr val="212121"/>
                </a:solidFill>
                <a:latin typeface="Gill Sans"/>
                <a:ea typeface="Gill Sans"/>
                <a:cs typeface="Gill Sans"/>
                <a:sym typeface="Gill Sans"/>
              </a:defRPr>
            </a:lvl1pPr>
          </a:lstStyle>
          <a:p>
            <a:r>
              <a:rPr lang="en-US" altLang="ja-JP" dirty="0" smtClean="0">
                <a:latin typeface="ＭＳ Ｐゴシック" panose="020B0600070205080204" pitchFamily="50" charset="-128"/>
                <a:ea typeface="ＭＳ Ｐゴシック" panose="020B0600070205080204" pitchFamily="50" charset="-128"/>
              </a:rPr>
              <a:t>Demo01</a:t>
            </a:r>
            <a:r>
              <a:rPr lang="ja-JP" altLang="en-US" dirty="0">
                <a:latin typeface="ＭＳ Ｐゴシック" panose="020B0600070205080204" pitchFamily="50" charset="-128"/>
                <a:ea typeface="ＭＳ Ｐゴシック" panose="020B0600070205080204" pitchFamily="50" charset="-128"/>
              </a:rPr>
              <a:t>　スピーカ</a:t>
            </a:r>
            <a:r>
              <a:rPr lang="ja-JP" altLang="en-US" dirty="0" smtClean="0">
                <a:latin typeface="ＭＳ Ｐゴシック" panose="020B0600070205080204" pitchFamily="50" charset="-128"/>
                <a:ea typeface="ＭＳ Ｐゴシック" panose="020B0600070205080204" pitchFamily="50" charset="-128"/>
              </a:rPr>
              <a:t>の機械回路</a:t>
            </a:r>
            <a:r>
              <a:rPr lang="ja-JP" altLang="en-US" dirty="0">
                <a:latin typeface="ＭＳ Ｐゴシック" panose="020B0600070205080204" pitchFamily="50" charset="-128"/>
                <a:ea typeface="ＭＳ Ｐゴシック" panose="020B0600070205080204" pitchFamily="50" charset="-128"/>
              </a:rPr>
              <a:t>とその解析例</a:t>
            </a:r>
            <a:endParaRPr dirty="0">
              <a:latin typeface="ＭＳ Ｐゴシック" panose="020B0600070205080204" pitchFamily="50" charset="-128"/>
              <a:ea typeface="ＭＳ Ｐゴシック" panose="020B0600070205080204" pitchFamily="50" charset="-128"/>
            </a:endParaRPr>
          </a:p>
        </p:txBody>
      </p:sp>
      <p:sp>
        <p:nvSpPr>
          <p:cNvPr id="146" name="技術系新人研修 | 機械等価回路と音響等価回路"/>
          <p:cNvSpPr txBox="1"/>
          <p:nvPr/>
        </p:nvSpPr>
        <p:spPr>
          <a:xfrm>
            <a:off x="76650" y="80912"/>
            <a:ext cx="10563872"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6698" marR="86698" algn="l" defTabSz="1943100">
              <a:defRPr sz="2500">
                <a:solidFill>
                  <a:srgbClr val="00A3D7"/>
                </a:solidFill>
                <a:uFill>
                  <a:solidFill>
                    <a:srgbClr val="00A3D7"/>
                  </a:solidFill>
                </a:uFill>
                <a:latin typeface="Helvetica Neue Light"/>
                <a:ea typeface="Helvetica Neue Light"/>
                <a:cs typeface="Helvetica Neue Light"/>
                <a:sym typeface="Helvetica Neue Light"/>
              </a:defRPr>
            </a:pPr>
            <a:r>
              <a:rPr lang="en-US"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FYST</a:t>
            </a:r>
            <a:r>
              <a:rPr dirty="0" smtClean="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dirty="0">
                <a:solidFill>
                  <a:srgbClr val="A6AAA9"/>
                </a:solidFill>
                <a:uFill>
                  <a:solidFill>
                    <a:srgbClr val="008DFE"/>
                  </a:solidFill>
                </a:uFill>
                <a:latin typeface="ＭＳ Ｐゴシック" panose="020B0600070205080204" pitchFamily="50" charset="-128"/>
                <a:ea typeface="ＭＳ Ｐゴシック" panose="020B0600070205080204" pitchFamily="50" charset="-128"/>
                <a:cs typeface="Helvetica Neue Thin"/>
                <a:sym typeface="Helvetica Neue Thin"/>
              </a:rPr>
              <a:t>|</a:t>
            </a:r>
            <a:r>
              <a:rPr dirty="0">
                <a:solidFill>
                  <a:srgbClr val="008DFE"/>
                </a:solidFill>
                <a:uFill>
                  <a:solidFill>
                    <a:srgbClr val="008DFE"/>
                  </a:solidFill>
                </a:uFill>
                <a:latin typeface="ＭＳ Ｐゴシック" panose="020B0600070205080204" pitchFamily="50" charset="-128"/>
                <a:ea typeface="ＭＳ Ｐゴシック" panose="020B0600070205080204" pitchFamily="50" charset="-128"/>
                <a:cs typeface="Helvetica Neue"/>
                <a:sym typeface="Helvetica Neue"/>
              </a:rPr>
              <a:t> </a:t>
            </a:r>
            <a:r>
              <a:rPr 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SPICE</a:t>
            </a:r>
            <a:r>
              <a:rPr lang="ja-JP" altLang="en-US" dirty="0" smtClean="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rPr>
              <a:t>を用いた音響シミュレーション</a:t>
            </a:r>
            <a:endParaRPr dirty="0">
              <a:solidFill>
                <a:srgbClr val="53585F"/>
              </a:solidFill>
              <a:uFill>
                <a:solidFill>
                  <a:srgbClr val="008DFE"/>
                </a:solidFill>
              </a:uFill>
              <a:latin typeface="ＭＳ Ｐゴシック" panose="020B0600070205080204" pitchFamily="50" charset="-128"/>
              <a:ea typeface="ＭＳ Ｐゴシック" panose="020B0600070205080204" pitchFamily="50" charset="-128"/>
              <a:cs typeface="Helvetica Neue Medium"/>
              <a:sym typeface="Helvetica Neue Medium"/>
            </a:endParaRPr>
          </a:p>
        </p:txBody>
      </p:sp>
      <p:sp>
        <p:nvSpPr>
          <p:cNvPr id="7" name="正方形/長方形 6"/>
          <p:cNvSpPr/>
          <p:nvPr/>
        </p:nvSpPr>
        <p:spPr>
          <a:xfrm>
            <a:off x="938319" y="1517080"/>
            <a:ext cx="5356591" cy="7478970"/>
          </a:xfrm>
          <a:prstGeom prst="rect">
            <a:avLst/>
          </a:prstGeom>
        </p:spPr>
        <p:txBody>
          <a:bodyPr wrap="square">
            <a:spAutoFit/>
          </a:bodyPr>
          <a:lstStyle/>
          <a:p>
            <a:pPr algn="l"/>
            <a:r>
              <a:rPr lang="ja-JP" altLang="en-US" sz="1200" dirty="0" smtClean="0"/>
              <a:t>動画</a:t>
            </a:r>
            <a:endParaRPr lang="en-US" altLang="ja-JP" sz="1200" dirty="0" smtClean="0"/>
          </a:p>
          <a:p>
            <a:pPr algn="l"/>
            <a:endParaRPr lang="en-US" altLang="ja-JP" sz="1200" dirty="0"/>
          </a:p>
          <a:p>
            <a:pPr algn="l"/>
            <a:r>
              <a:rPr lang="ja-JP" altLang="en-US" sz="1200" dirty="0" smtClean="0"/>
              <a:t>続いて機械系の回路です。</a:t>
            </a:r>
            <a:endParaRPr lang="en-US" altLang="ja-JP" sz="1200" dirty="0" smtClean="0"/>
          </a:p>
          <a:p>
            <a:pPr algn="l"/>
            <a:endParaRPr lang="en-US" altLang="ja-JP" sz="1200" dirty="0"/>
          </a:p>
          <a:p>
            <a:pPr algn="l"/>
            <a:r>
              <a:rPr lang="ja-JP" altLang="en-US" sz="1200" dirty="0" smtClean="0"/>
              <a:t>機械回路の要素は機械質量、機械抵抗、機械スチフネスの逆数の機械コンプライアンスです。</a:t>
            </a:r>
            <a:endParaRPr lang="en-US" altLang="ja-JP" sz="1200" dirty="0" smtClean="0"/>
          </a:p>
          <a:p>
            <a:pPr algn="l"/>
            <a:r>
              <a:rPr lang="ja-JP" altLang="en-US" sz="1200" dirty="0" smtClean="0"/>
              <a:t>機械</a:t>
            </a:r>
            <a:r>
              <a:rPr lang="ja-JP" altLang="en-US" sz="1200" dirty="0"/>
              <a:t>質量</a:t>
            </a:r>
            <a:r>
              <a:rPr lang="ja-JP" altLang="en-US" sz="1200" dirty="0" smtClean="0"/>
              <a:t>はインダクタ、抵抗は抵抗、コンプライアンスはキャパシタで表します。</a:t>
            </a:r>
            <a:endParaRPr lang="en-US" altLang="ja-JP" sz="1200" dirty="0" smtClean="0"/>
          </a:p>
          <a:p>
            <a:pPr algn="l"/>
            <a:r>
              <a:rPr lang="ja-JP" altLang="en-US" sz="1200" dirty="0" smtClean="0"/>
              <a:t>それらを直列に配置します。</a:t>
            </a:r>
            <a:endParaRPr lang="en-US" altLang="ja-JP" sz="1200" dirty="0" smtClean="0"/>
          </a:p>
          <a:p>
            <a:pPr algn="l"/>
            <a:endParaRPr lang="en-US" altLang="ja-JP" sz="1200" dirty="0"/>
          </a:p>
          <a:p>
            <a:pPr algn="l"/>
            <a:r>
              <a:rPr lang="ja-JP" altLang="en-US" sz="1200" dirty="0" smtClean="0"/>
              <a:t>今回は機械回路のみで解析してみようと思いますので、</a:t>
            </a:r>
            <a:endParaRPr lang="en-US" altLang="ja-JP" sz="1200" dirty="0" smtClean="0"/>
          </a:p>
          <a:p>
            <a:pPr algn="l"/>
            <a:r>
              <a:rPr lang="ja-JP" altLang="en-US" sz="1200" dirty="0" smtClean="0"/>
              <a:t>電圧</a:t>
            </a:r>
            <a:r>
              <a:rPr lang="ja-JP" altLang="en-US" sz="1200" dirty="0"/>
              <a:t>源</a:t>
            </a:r>
            <a:r>
              <a:rPr lang="ja-JP" altLang="en-US" sz="1200" dirty="0" smtClean="0"/>
              <a:t>からラベルを持ってきます。</a:t>
            </a:r>
            <a:endParaRPr lang="en-US" altLang="ja-JP" sz="1200" dirty="0" smtClean="0"/>
          </a:p>
          <a:p>
            <a:pPr algn="l"/>
            <a:r>
              <a:rPr lang="en-US" altLang="ja-JP" sz="1200" dirty="0" smtClean="0"/>
              <a:t>1V</a:t>
            </a:r>
            <a:r>
              <a:rPr lang="ja-JP" altLang="en-US" sz="1200" dirty="0" smtClean="0"/>
              <a:t>の電圧源ですので、力電圧法で描かれた機械回路的には</a:t>
            </a:r>
            <a:endParaRPr lang="en-US" altLang="ja-JP" sz="1200" dirty="0" smtClean="0"/>
          </a:p>
          <a:p>
            <a:pPr algn="l"/>
            <a:r>
              <a:rPr lang="en-US" altLang="ja-JP" sz="1200" dirty="0" smtClean="0"/>
              <a:t>1N</a:t>
            </a:r>
            <a:r>
              <a:rPr lang="ja-JP" altLang="en-US" sz="1200" dirty="0" smtClean="0"/>
              <a:t>の力がかか</a:t>
            </a:r>
            <a:r>
              <a:rPr lang="ja-JP" altLang="en-US" sz="1200" dirty="0"/>
              <a:t>る</a:t>
            </a:r>
            <a:r>
              <a:rPr lang="ja-JP" altLang="en-US" sz="1200" dirty="0" smtClean="0"/>
              <a:t>ことになります。</a:t>
            </a:r>
            <a:endParaRPr lang="en-US" altLang="ja-JP" sz="1200" dirty="0" smtClean="0"/>
          </a:p>
          <a:p>
            <a:pPr algn="l"/>
            <a:endParaRPr lang="en-US" altLang="ja-JP" sz="1200" dirty="0"/>
          </a:p>
          <a:p>
            <a:pPr algn="l"/>
            <a:r>
              <a:rPr lang="ja-JP" altLang="en-US" sz="1200" dirty="0" smtClean="0"/>
              <a:t>各パラメータを確認して入れていきましょう。</a:t>
            </a:r>
            <a:endParaRPr lang="en-US" altLang="ja-JP" sz="1200" dirty="0" smtClean="0"/>
          </a:p>
          <a:p>
            <a:pPr algn="l"/>
            <a:r>
              <a:rPr lang="ja-JP" altLang="en-US" sz="1200" dirty="0" smtClean="0"/>
              <a:t>ここでも単位に注意してください。</a:t>
            </a:r>
            <a:endParaRPr lang="en-US" altLang="ja-JP" sz="1200" dirty="0" smtClean="0"/>
          </a:p>
          <a:p>
            <a:pPr algn="l"/>
            <a:r>
              <a:rPr lang="ja-JP" altLang="en-US" sz="1200" dirty="0" smtClean="0"/>
              <a:t>等価</a:t>
            </a:r>
            <a:r>
              <a:rPr lang="ja-JP" altLang="en-US" sz="1200" dirty="0"/>
              <a:t>回</a:t>
            </a:r>
            <a:r>
              <a:rPr lang="ja-JP" altLang="en-US" sz="1200" dirty="0" smtClean="0"/>
              <a:t>路</a:t>
            </a:r>
            <a:r>
              <a:rPr lang="ja-JP" altLang="en-US" sz="1200" dirty="0"/>
              <a:t>上</a:t>
            </a:r>
            <a:r>
              <a:rPr lang="ja-JP" altLang="en-US" sz="1200" dirty="0" smtClean="0"/>
              <a:t>では、質量は</a:t>
            </a:r>
            <a:r>
              <a:rPr lang="en-US" altLang="ja-JP" sz="1200" dirty="0" smtClean="0"/>
              <a:t>kg, </a:t>
            </a:r>
            <a:r>
              <a:rPr lang="ja-JP" altLang="en-US" sz="1200" dirty="0" smtClean="0"/>
              <a:t>コンプライアンスは</a:t>
            </a:r>
            <a:r>
              <a:rPr lang="en-US" altLang="ja-JP" sz="1200" dirty="0" smtClean="0"/>
              <a:t>m/N</a:t>
            </a:r>
            <a:r>
              <a:rPr lang="ja-JP" altLang="en-US" sz="1200" dirty="0" err="1" smtClean="0"/>
              <a:t>に統</a:t>
            </a:r>
            <a:r>
              <a:rPr lang="ja-JP" altLang="en-US" sz="1200" dirty="0" smtClean="0"/>
              <a:t>一します。</a:t>
            </a:r>
            <a:endParaRPr lang="en-US" altLang="ja-JP" sz="1200" dirty="0" smtClean="0"/>
          </a:p>
          <a:p>
            <a:pPr algn="l"/>
            <a:endParaRPr lang="en-US" altLang="ja-JP" sz="1200" dirty="0"/>
          </a:p>
          <a:p>
            <a:pPr algn="l"/>
            <a:r>
              <a:rPr lang="ja-JP" altLang="en-US" sz="1200" dirty="0" smtClean="0"/>
              <a:t>解析を実行します。</a:t>
            </a:r>
            <a:endParaRPr lang="en-US" altLang="ja-JP" sz="1200" dirty="0" smtClean="0"/>
          </a:p>
          <a:p>
            <a:pPr algn="l"/>
            <a:endParaRPr lang="en-US" altLang="ja-JP" sz="1200" dirty="0"/>
          </a:p>
          <a:p>
            <a:pPr algn="l"/>
            <a:r>
              <a:rPr lang="ja-JP" altLang="en-US" sz="1200" dirty="0" smtClean="0"/>
              <a:t>現在表示されているのは電気回路の結果なので、いちどけして</a:t>
            </a:r>
            <a:endParaRPr lang="en-US" altLang="ja-JP" sz="1200" dirty="0" smtClean="0"/>
          </a:p>
          <a:p>
            <a:pPr algn="l"/>
            <a:r>
              <a:rPr lang="ja-JP" altLang="en-US" sz="1200" dirty="0"/>
              <a:t>表示</a:t>
            </a:r>
            <a:r>
              <a:rPr lang="ja-JP" altLang="en-US" sz="1200" dirty="0" smtClean="0"/>
              <a:t>しなおします。</a:t>
            </a:r>
            <a:endParaRPr lang="en-US" altLang="ja-JP" sz="1200" dirty="0" smtClean="0"/>
          </a:p>
          <a:p>
            <a:pPr algn="l"/>
            <a:r>
              <a:rPr lang="ja-JP" altLang="en-US" sz="1200" dirty="0" smtClean="0"/>
              <a:t>機械回路を流れる電流、すなわち振動速度を見てみましょう。</a:t>
            </a:r>
            <a:endParaRPr lang="en-US" altLang="ja-JP" sz="1200" dirty="0" smtClean="0"/>
          </a:p>
          <a:p>
            <a:pPr algn="l"/>
            <a:endParaRPr lang="en-US" altLang="ja-JP" sz="1200" dirty="0"/>
          </a:p>
          <a:p>
            <a:pPr algn="l"/>
            <a:r>
              <a:rPr lang="ja-JP" altLang="en-US" sz="1200" dirty="0" smtClean="0"/>
              <a:t>共振によるピークが生じていることがわかります。</a:t>
            </a:r>
            <a:endParaRPr lang="en-US" altLang="ja-JP" sz="1200" dirty="0" smtClean="0"/>
          </a:p>
          <a:p>
            <a:pPr algn="l"/>
            <a:r>
              <a:rPr lang="ja-JP" altLang="en-US" sz="1200" dirty="0" smtClean="0"/>
              <a:t>また、それより位低い周波数では弾性項が支配的で位相が</a:t>
            </a:r>
            <a:r>
              <a:rPr lang="en-US" altLang="ja-JP" sz="1200" dirty="0" smtClean="0"/>
              <a:t>90</a:t>
            </a:r>
            <a:r>
              <a:rPr lang="ja-JP" altLang="en-US" sz="1200" dirty="0" smtClean="0"/>
              <a:t>度進み、</a:t>
            </a:r>
            <a:endParaRPr lang="en-US" altLang="ja-JP" sz="1200" dirty="0" smtClean="0"/>
          </a:p>
          <a:p>
            <a:pPr algn="l"/>
            <a:r>
              <a:rPr lang="ja-JP" altLang="en-US" sz="1200" dirty="0" smtClean="0"/>
              <a:t>高い周波数では慣性項が支配的で</a:t>
            </a:r>
            <a:r>
              <a:rPr lang="en-US" altLang="ja-JP" sz="1200" dirty="0" smtClean="0"/>
              <a:t>90</a:t>
            </a:r>
            <a:r>
              <a:rPr lang="ja-JP" altLang="en-US" sz="1200" dirty="0" smtClean="0"/>
              <a:t>度遅れます。</a:t>
            </a:r>
            <a:endParaRPr lang="en-US" altLang="ja-JP" sz="1200" dirty="0" smtClean="0"/>
          </a:p>
          <a:p>
            <a:pPr algn="l"/>
            <a:r>
              <a:rPr lang="ja-JP" altLang="en-US" sz="1200" dirty="0" smtClean="0"/>
              <a:t>つまり共振点で</a:t>
            </a:r>
            <a:r>
              <a:rPr lang="en-US" altLang="ja-JP" sz="1200" dirty="0" smtClean="0"/>
              <a:t>180</a:t>
            </a:r>
            <a:r>
              <a:rPr lang="ja-JP" altLang="en-US" sz="1200" dirty="0" smtClean="0"/>
              <a:t>度反転します。</a:t>
            </a:r>
            <a:endParaRPr lang="en-US" altLang="ja-JP" sz="1200" dirty="0" smtClean="0"/>
          </a:p>
          <a:p>
            <a:pPr algn="l"/>
            <a:endParaRPr lang="en-US" altLang="ja-JP" sz="1200" dirty="0"/>
          </a:p>
          <a:p>
            <a:pPr algn="l"/>
            <a:r>
              <a:rPr lang="ja-JP" altLang="en-US" sz="1200" dirty="0" smtClean="0"/>
              <a:t>速度の積分である変位や、微分である加速度を見てみたいと思います。</a:t>
            </a:r>
            <a:endParaRPr lang="en-US" altLang="ja-JP" sz="1200" dirty="0" smtClean="0"/>
          </a:p>
          <a:p>
            <a:pPr algn="l"/>
            <a:endParaRPr lang="en-US" altLang="ja-JP" sz="1200" dirty="0"/>
          </a:p>
          <a:p>
            <a:pPr algn="l"/>
            <a:r>
              <a:rPr lang="ja-JP" altLang="en-US" sz="1200" dirty="0" smtClean="0"/>
              <a:t>そのためにふるまいを数式で指定できる、ビヘイビア電圧源を利用します。</a:t>
            </a:r>
            <a:endParaRPr lang="en-US" altLang="ja-JP" sz="1200" dirty="0" smtClean="0"/>
          </a:p>
          <a:p>
            <a:pPr algn="l"/>
            <a:endParaRPr lang="en-US" altLang="ja-JP" sz="1200" dirty="0"/>
          </a:p>
          <a:p>
            <a:pPr algn="l"/>
            <a:r>
              <a:rPr lang="ja-JP" altLang="en-US" sz="1200" dirty="0" smtClean="0"/>
              <a:t>片側を接地させます、またあと</a:t>
            </a:r>
            <a:r>
              <a:rPr lang="en-US" altLang="ja-JP" sz="1200" dirty="0" smtClean="0"/>
              <a:t>k</a:t>
            </a:r>
            <a:r>
              <a:rPr lang="ja-JP" altLang="en-US" sz="1200" dirty="0" smtClean="0"/>
              <a:t>ら分かりやすいようにラベルを付けます。</a:t>
            </a:r>
            <a:endParaRPr lang="en-US" altLang="ja-JP" sz="1200" dirty="0" smtClean="0"/>
          </a:p>
          <a:p>
            <a:pPr algn="l"/>
            <a:endParaRPr lang="en-US" altLang="ja-JP" sz="1200" dirty="0"/>
          </a:p>
          <a:p>
            <a:pPr algn="l"/>
            <a:r>
              <a:rPr lang="ja-JP" altLang="en-US" sz="1200" dirty="0" smtClean="0"/>
              <a:t>ビヘイビア電源のバリューに式を記載します。</a:t>
            </a:r>
            <a:endParaRPr lang="en-US" altLang="ja-JP" sz="1200" dirty="0" smtClean="0"/>
          </a:p>
          <a:p>
            <a:pPr algn="l"/>
            <a:r>
              <a:rPr lang="en-US" altLang="ja-JP" sz="1200" dirty="0" err="1" smtClean="0"/>
              <a:t>idt</a:t>
            </a:r>
            <a:r>
              <a:rPr lang="ja-JP" altLang="en-US" sz="1200" dirty="0" smtClean="0"/>
              <a:t>というのは積分の表記になります。機械回路のインダクタンスを流れる電流の時間積分に相当する値の電圧を生じさせることになります。</a:t>
            </a:r>
            <a:endParaRPr lang="en-US" altLang="ja-JP" sz="1200" dirty="0"/>
          </a:p>
          <a:p>
            <a:pPr algn="l"/>
            <a:endParaRPr lang="en-US" altLang="ja-JP" sz="1200" dirty="0" smtClean="0"/>
          </a:p>
          <a:p>
            <a:pPr algn="l"/>
            <a:r>
              <a:rPr lang="ja-JP" altLang="en-US" sz="1200" dirty="0"/>
              <a:t>同様</a:t>
            </a:r>
            <a:r>
              <a:rPr lang="ja-JP" altLang="en-US" sz="1200" dirty="0" smtClean="0"/>
              <a:t>に、</a:t>
            </a:r>
            <a:r>
              <a:rPr lang="en-US" altLang="ja-JP" sz="1200" dirty="0" err="1" smtClean="0"/>
              <a:t>ddt</a:t>
            </a:r>
            <a:r>
              <a:rPr lang="ja-JP" altLang="en-US" sz="1200" dirty="0" smtClean="0"/>
              <a:t>で時間微分を計算できます。</a:t>
            </a:r>
            <a:endParaRPr lang="en-US" altLang="ja-JP" sz="1200" dirty="0" smtClean="0"/>
          </a:p>
        </p:txBody>
      </p:sp>
      <p:sp>
        <p:nvSpPr>
          <p:cNvPr id="5" name="正方形/長方形 4"/>
          <p:cNvSpPr/>
          <p:nvPr/>
        </p:nvSpPr>
        <p:spPr>
          <a:xfrm>
            <a:off x="6910786" y="1517080"/>
            <a:ext cx="5356591" cy="1754326"/>
          </a:xfrm>
          <a:prstGeom prst="rect">
            <a:avLst/>
          </a:prstGeom>
        </p:spPr>
        <p:txBody>
          <a:bodyPr wrap="square">
            <a:spAutoFit/>
          </a:bodyPr>
          <a:lstStyle/>
          <a:p>
            <a:pPr algn="l"/>
            <a:r>
              <a:rPr lang="ja-JP" altLang="en-US" sz="1200" dirty="0" smtClean="0"/>
              <a:t>要素を追加したので、再度解析実行します。</a:t>
            </a:r>
            <a:endParaRPr lang="en-US" altLang="ja-JP" sz="1200" dirty="0" smtClean="0"/>
          </a:p>
          <a:p>
            <a:pPr algn="l"/>
            <a:endParaRPr lang="en-US" altLang="ja-JP" sz="1200" dirty="0"/>
          </a:p>
          <a:p>
            <a:pPr algn="l"/>
            <a:r>
              <a:rPr lang="ja-JP" altLang="en-US" sz="1200" dirty="0" smtClean="0"/>
              <a:t>変位と加速度それぞれをプロットするとこのような形になります。</a:t>
            </a:r>
            <a:endParaRPr lang="en-US" altLang="ja-JP" sz="1200" dirty="0" smtClean="0"/>
          </a:p>
          <a:p>
            <a:pPr algn="l"/>
            <a:endParaRPr lang="en-US" altLang="ja-JP" sz="1200" dirty="0"/>
          </a:p>
          <a:p>
            <a:pPr algn="l"/>
            <a:r>
              <a:rPr lang="ja-JP" altLang="en-US" sz="1200" dirty="0" smtClean="0"/>
              <a:t>先週話したかもしれませんが、共振点以下では、力と変位は同位相、</a:t>
            </a:r>
            <a:endParaRPr lang="en-US" altLang="ja-JP" sz="1200" dirty="0" smtClean="0"/>
          </a:p>
          <a:p>
            <a:pPr algn="l"/>
            <a:r>
              <a:rPr lang="ja-JP" altLang="en-US" sz="1200" dirty="0" smtClean="0"/>
              <a:t>共振点以上では加速度と同位相となります。</a:t>
            </a:r>
            <a:endParaRPr lang="en-US" altLang="ja-JP" sz="1200" dirty="0" smtClean="0"/>
          </a:p>
          <a:p>
            <a:pPr algn="l"/>
            <a:endParaRPr lang="en-US" altLang="ja-JP" sz="1200" dirty="0"/>
          </a:p>
          <a:p>
            <a:pPr algn="l"/>
            <a:endParaRPr lang="en-US" altLang="ja-JP" sz="1200" dirty="0" smtClean="0"/>
          </a:p>
          <a:p>
            <a:pPr algn="l"/>
            <a:r>
              <a:rPr lang="ja-JP" altLang="en-US" sz="1200" dirty="0" smtClean="0"/>
              <a:t>機械</a:t>
            </a:r>
            <a:r>
              <a:rPr lang="ja-JP" altLang="en-US" sz="1200" dirty="0"/>
              <a:t>回路</a:t>
            </a:r>
            <a:r>
              <a:rPr lang="ja-JP" altLang="en-US" sz="1200" dirty="0" smtClean="0"/>
              <a:t>だけの作成と解析は以上になります。</a:t>
            </a:r>
            <a:endParaRPr lang="en-US" altLang="ja-JP" sz="1200" dirty="0" smtClean="0"/>
          </a:p>
        </p:txBody>
      </p:sp>
    </p:spTree>
    <p:extLst>
      <p:ext uri="{BB962C8B-B14F-4D97-AF65-F5344CB8AC3E}">
        <p14:creationId xmlns:p14="http://schemas.microsoft.com/office/powerpoint/2010/main" val="124109527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15688</TotalTime>
  <Words>5293</Words>
  <Application>Microsoft Office PowerPoint</Application>
  <PresentationFormat>ユーザー設定</PresentationFormat>
  <Paragraphs>987</Paragraphs>
  <Slides>42</Slides>
  <Notes>42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42</vt:i4>
      </vt:variant>
    </vt:vector>
  </HeadingPairs>
  <TitlesOfParts>
    <vt:vector size="54" baseType="lpstr">
      <vt:lpstr>Gill Sans</vt:lpstr>
      <vt:lpstr>Gill Sans Light</vt:lpstr>
      <vt:lpstr>Helvetica Light</vt:lpstr>
      <vt:lpstr>Helvetica Neue</vt:lpstr>
      <vt:lpstr>Helvetica Neue Light</vt:lpstr>
      <vt:lpstr>Helvetica Neue Medium</vt:lpstr>
      <vt:lpstr>Helvetica Neue Thin</vt:lpstr>
      <vt:lpstr>ＭＳ Ｐゴシック</vt:lpstr>
      <vt:lpstr>ヒラギノ角ゴ ProN W3</vt:lpstr>
      <vt:lpstr>ヒラギノ角ゴ ProN W6</vt:lpstr>
      <vt:lpstr>Helvetica</vt:lpstr>
      <vt:lpstr>White</vt:lpstr>
      <vt:lpstr>SPICEを用いた 音響シミュレーション    技術本部 FM技術部 FM開発課 八巻紳太郎(FYST)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機械等価回路と音響等価回路     技術本部 第5技術部 音響設計課 八巻紳太郎(FYST)</dc:title>
  <dc:creator>FYST</dc:creator>
  <cp:lastModifiedBy>FYST</cp:lastModifiedBy>
  <cp:revision>256</cp:revision>
  <dcterms:modified xsi:type="dcterms:W3CDTF">2023-06-30T00:57:42Z</dcterms:modified>
</cp:coreProperties>
</file>